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4"/>
  </p:notesMasterIdLst>
  <p:sldIdLst>
    <p:sldId id="256" r:id="rId5"/>
    <p:sldId id="285"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9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6" r:id="rId36"/>
    <p:sldId id="288" r:id="rId37"/>
    <p:sldId id="287" r:id="rId38"/>
    <p:sldId id="289" r:id="rId39"/>
    <p:sldId id="290" r:id="rId40"/>
    <p:sldId id="292" r:id="rId41"/>
    <p:sldId id="293" r:id="rId42"/>
    <p:sldId id="29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16" autoAdjust="0"/>
    <p:restoredTop sz="83128" autoAdjust="0"/>
  </p:normalViewPr>
  <p:slideViewPr>
    <p:cSldViewPr snapToGrid="0">
      <p:cViewPr varScale="1">
        <p:scale>
          <a:sx n="73" d="100"/>
          <a:sy n="73" d="100"/>
        </p:scale>
        <p:origin x="107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41878-B630-4B9A-8A8D-C2301DC62474}" type="datetimeFigureOut">
              <a:rPr lang="en-GB" smtClean="0"/>
              <a:t>06/09/2022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158952-1E4C-4817-8A24-98C3D9655827}" type="slidenum">
              <a:rPr lang="en-GB" smtClean="0"/>
              <a:t>‹#›</a:t>
            </a:fld>
            <a:endParaRPr lang="en-GB"/>
          </a:p>
        </p:txBody>
      </p:sp>
    </p:spTree>
    <p:extLst>
      <p:ext uri="{BB962C8B-B14F-4D97-AF65-F5344CB8AC3E}">
        <p14:creationId xmlns:p14="http://schemas.microsoft.com/office/powerpoint/2010/main" val="993774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What</a:t>
            </a:r>
            <a:r>
              <a:rPr lang="en-GB" baseline="0" dirty="0" smtClean="0"/>
              <a:t> is “assumed during the project”?</a:t>
            </a:r>
            <a:endParaRPr lang="en-GB" dirty="0"/>
          </a:p>
        </p:txBody>
      </p:sp>
      <p:sp>
        <p:nvSpPr>
          <p:cNvPr id="4" name="Slide Number Placeholder 3"/>
          <p:cNvSpPr>
            <a:spLocks noGrp="1"/>
          </p:cNvSpPr>
          <p:nvPr>
            <p:ph type="sldNum" sz="quarter" idx="10"/>
          </p:nvPr>
        </p:nvSpPr>
        <p:spPr/>
        <p:txBody>
          <a:bodyPr/>
          <a:lstStyle/>
          <a:p>
            <a:fld id="{2F158952-1E4C-4817-8A24-98C3D9655827}" type="slidenum">
              <a:rPr lang="en-GB" smtClean="0"/>
              <a:t>10</a:t>
            </a:fld>
            <a:endParaRPr lang="en-GB"/>
          </a:p>
        </p:txBody>
      </p:sp>
    </p:spTree>
    <p:extLst>
      <p:ext uri="{BB962C8B-B14F-4D97-AF65-F5344CB8AC3E}">
        <p14:creationId xmlns:p14="http://schemas.microsoft.com/office/powerpoint/2010/main" val="3256095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Must include </a:t>
            </a:r>
            <a:r>
              <a:rPr lang="en-GB" b="1" u="sng" dirty="0" smtClean="0"/>
              <a:t>everyone that in involved in the project</a:t>
            </a:r>
            <a:r>
              <a:rPr lang="en-GB" b="1" u="sng" baseline="0" dirty="0" smtClean="0"/>
              <a:t> </a:t>
            </a:r>
            <a:endParaRPr lang="en-GB" b="1" u="sng" dirty="0"/>
          </a:p>
        </p:txBody>
      </p:sp>
      <p:sp>
        <p:nvSpPr>
          <p:cNvPr id="4" name="Slide Number Placeholder 3"/>
          <p:cNvSpPr>
            <a:spLocks noGrp="1"/>
          </p:cNvSpPr>
          <p:nvPr>
            <p:ph type="sldNum" sz="quarter" idx="10"/>
          </p:nvPr>
        </p:nvSpPr>
        <p:spPr/>
        <p:txBody>
          <a:bodyPr/>
          <a:lstStyle/>
          <a:p>
            <a:fld id="{2F158952-1E4C-4817-8A24-98C3D9655827}" type="slidenum">
              <a:rPr lang="en-GB" smtClean="0"/>
              <a:t>14</a:t>
            </a:fld>
            <a:endParaRPr lang="en-GB"/>
          </a:p>
        </p:txBody>
      </p:sp>
    </p:spTree>
    <p:extLst>
      <p:ext uri="{BB962C8B-B14F-4D97-AF65-F5344CB8AC3E}">
        <p14:creationId xmlns:p14="http://schemas.microsoft.com/office/powerpoint/2010/main" val="2532932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frequency and type of communication are appropriate for the target audience, using logical chains of reasoning that show awareness of the given scenario. More emphasis and weight for the top end marks are for the purpose. The </a:t>
            </a:r>
            <a:r>
              <a:rPr lang="en-GB" b="1" u="sng" dirty="0" smtClean="0"/>
              <a:t>example 2</a:t>
            </a:r>
            <a:r>
              <a:rPr lang="en-GB" dirty="0" smtClean="0"/>
              <a:t> demonstrates that you</a:t>
            </a:r>
            <a:r>
              <a:rPr lang="en-GB" baseline="0" dirty="0" smtClean="0"/>
              <a:t> have </a:t>
            </a:r>
            <a:r>
              <a:rPr lang="en-GB" dirty="0" smtClean="0"/>
              <a:t>thought about why communication is necessary thinking about what to discuss during the communication.</a:t>
            </a:r>
            <a:endParaRPr lang="en-GB" dirty="0"/>
          </a:p>
        </p:txBody>
      </p:sp>
      <p:sp>
        <p:nvSpPr>
          <p:cNvPr id="4" name="Slide Number Placeholder 3"/>
          <p:cNvSpPr>
            <a:spLocks noGrp="1"/>
          </p:cNvSpPr>
          <p:nvPr>
            <p:ph type="sldNum" sz="quarter" idx="10"/>
          </p:nvPr>
        </p:nvSpPr>
        <p:spPr/>
        <p:txBody>
          <a:bodyPr/>
          <a:lstStyle/>
          <a:p>
            <a:fld id="{2F158952-1E4C-4817-8A24-98C3D9655827}" type="slidenum">
              <a:rPr lang="en-GB" smtClean="0"/>
              <a:t>16</a:t>
            </a:fld>
            <a:endParaRPr lang="en-GB"/>
          </a:p>
        </p:txBody>
      </p:sp>
    </p:spTree>
    <p:extLst>
      <p:ext uri="{BB962C8B-B14F-4D97-AF65-F5344CB8AC3E}">
        <p14:creationId xmlns:p14="http://schemas.microsoft.com/office/powerpoint/2010/main" val="913510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Gantt chart with list of tasks which follow the project life cycle, in order for the scenario and shows final task and changeover. Clear dates with time constrained demonstrated. They have added milestones and resources to each task, in this case the allocation of task to the correct worker.</a:t>
            </a:r>
            <a:endParaRPr lang="en-GB" dirty="0"/>
          </a:p>
        </p:txBody>
      </p:sp>
      <p:sp>
        <p:nvSpPr>
          <p:cNvPr id="4" name="Slide Number Placeholder 3"/>
          <p:cNvSpPr>
            <a:spLocks noGrp="1"/>
          </p:cNvSpPr>
          <p:nvPr>
            <p:ph type="sldNum" sz="quarter" idx="10"/>
          </p:nvPr>
        </p:nvSpPr>
        <p:spPr/>
        <p:txBody>
          <a:bodyPr/>
          <a:lstStyle/>
          <a:p>
            <a:fld id="{2F158952-1E4C-4817-8A24-98C3D9655827}" type="slidenum">
              <a:rPr lang="en-GB" smtClean="0"/>
              <a:t>19</a:t>
            </a:fld>
            <a:endParaRPr lang="en-GB"/>
          </a:p>
        </p:txBody>
      </p:sp>
    </p:spTree>
    <p:extLst>
      <p:ext uri="{BB962C8B-B14F-4D97-AF65-F5344CB8AC3E}">
        <p14:creationId xmlns:p14="http://schemas.microsoft.com/office/powerpoint/2010/main" val="350582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Every task that needs to be one is listed and allocated</a:t>
            </a:r>
            <a:r>
              <a:rPr lang="en-GB" baseline="0" dirty="0" smtClean="0"/>
              <a:t> a specific time to be completed by. </a:t>
            </a:r>
          </a:p>
          <a:p>
            <a:endParaRPr lang="en-GB" dirty="0"/>
          </a:p>
        </p:txBody>
      </p:sp>
      <p:sp>
        <p:nvSpPr>
          <p:cNvPr id="4" name="Slide Number Placeholder 3"/>
          <p:cNvSpPr>
            <a:spLocks noGrp="1"/>
          </p:cNvSpPr>
          <p:nvPr>
            <p:ph type="sldNum" sz="quarter" idx="10"/>
          </p:nvPr>
        </p:nvSpPr>
        <p:spPr/>
        <p:txBody>
          <a:bodyPr/>
          <a:lstStyle/>
          <a:p>
            <a:fld id="{2F158952-1E4C-4817-8A24-98C3D9655827}" type="slidenum">
              <a:rPr lang="en-GB" smtClean="0"/>
              <a:t>20</a:t>
            </a:fld>
            <a:endParaRPr lang="en-GB"/>
          </a:p>
        </p:txBody>
      </p:sp>
    </p:spTree>
    <p:extLst>
      <p:ext uri="{BB962C8B-B14F-4D97-AF65-F5344CB8AC3E}">
        <p14:creationId xmlns:p14="http://schemas.microsoft.com/office/powerpoint/2010/main" val="259402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EBAA929E-1902-4747-A6FF-1B1AABB47635}" type="datetimeFigureOut">
              <a:rPr lang="en-GB" smtClean="0"/>
              <a:t>06/09/2022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042B516-BD49-44A3-8452-D4F225B1DEE7}" type="slidenum">
              <a:rPr lang="en-GB" smtClean="0"/>
              <a:t>‹#›</a:t>
            </a:fld>
            <a:endParaRPr lang="en-GB"/>
          </a:p>
        </p:txBody>
      </p:sp>
    </p:spTree>
    <p:extLst>
      <p:ext uri="{BB962C8B-B14F-4D97-AF65-F5344CB8AC3E}">
        <p14:creationId xmlns:p14="http://schemas.microsoft.com/office/powerpoint/2010/main" val="641371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BAA929E-1902-4747-A6FF-1B1AABB47635}" type="datetimeFigureOut">
              <a:rPr lang="en-GB" smtClean="0"/>
              <a:t>06/09/2022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042B516-BD49-44A3-8452-D4F225B1DEE7}" type="slidenum">
              <a:rPr lang="en-GB" smtClean="0"/>
              <a:t>‹#›</a:t>
            </a:fld>
            <a:endParaRPr lang="en-GB"/>
          </a:p>
        </p:txBody>
      </p:sp>
    </p:spTree>
    <p:extLst>
      <p:ext uri="{BB962C8B-B14F-4D97-AF65-F5344CB8AC3E}">
        <p14:creationId xmlns:p14="http://schemas.microsoft.com/office/powerpoint/2010/main" val="2532745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BAA929E-1902-4747-A6FF-1B1AABB47635}" type="datetimeFigureOut">
              <a:rPr lang="en-GB" smtClean="0"/>
              <a:t>06/09/2022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042B516-BD49-44A3-8452-D4F225B1DEE7}" type="slidenum">
              <a:rPr lang="en-GB" smtClean="0"/>
              <a:t>‹#›</a:t>
            </a:fld>
            <a:endParaRPr lang="en-GB"/>
          </a:p>
        </p:txBody>
      </p:sp>
    </p:spTree>
    <p:extLst>
      <p:ext uri="{BB962C8B-B14F-4D97-AF65-F5344CB8AC3E}">
        <p14:creationId xmlns:p14="http://schemas.microsoft.com/office/powerpoint/2010/main" val="409329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BAA929E-1902-4747-A6FF-1B1AABB47635}" type="datetimeFigureOut">
              <a:rPr lang="en-GB" smtClean="0"/>
              <a:t>06/09/2022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042B516-BD49-44A3-8452-D4F225B1DEE7}" type="slidenum">
              <a:rPr lang="en-GB" smtClean="0"/>
              <a:t>‹#›</a:t>
            </a:fld>
            <a:endParaRPr lang="en-GB"/>
          </a:p>
        </p:txBody>
      </p:sp>
    </p:spTree>
    <p:extLst>
      <p:ext uri="{BB962C8B-B14F-4D97-AF65-F5344CB8AC3E}">
        <p14:creationId xmlns:p14="http://schemas.microsoft.com/office/powerpoint/2010/main" val="3206113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BAA929E-1902-4747-A6FF-1B1AABB47635}" type="datetimeFigureOut">
              <a:rPr lang="en-GB" smtClean="0"/>
              <a:t>06/09/2022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042B516-BD49-44A3-8452-D4F225B1DEE7}" type="slidenum">
              <a:rPr lang="en-GB" smtClean="0"/>
              <a:t>‹#›</a:t>
            </a:fld>
            <a:endParaRPr lang="en-GB"/>
          </a:p>
        </p:txBody>
      </p:sp>
    </p:spTree>
    <p:extLst>
      <p:ext uri="{BB962C8B-B14F-4D97-AF65-F5344CB8AC3E}">
        <p14:creationId xmlns:p14="http://schemas.microsoft.com/office/powerpoint/2010/main" val="2893399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EBAA929E-1902-4747-A6FF-1B1AABB47635}" type="datetimeFigureOut">
              <a:rPr lang="en-GB" smtClean="0"/>
              <a:t>06/09/2022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042B516-BD49-44A3-8452-D4F225B1DEE7}" type="slidenum">
              <a:rPr lang="en-GB" smtClean="0"/>
              <a:t>‹#›</a:t>
            </a:fld>
            <a:endParaRPr lang="en-GB"/>
          </a:p>
        </p:txBody>
      </p:sp>
    </p:spTree>
    <p:extLst>
      <p:ext uri="{BB962C8B-B14F-4D97-AF65-F5344CB8AC3E}">
        <p14:creationId xmlns:p14="http://schemas.microsoft.com/office/powerpoint/2010/main" val="653371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EBAA929E-1902-4747-A6FF-1B1AABB47635}" type="datetimeFigureOut">
              <a:rPr lang="en-GB" smtClean="0"/>
              <a:t>06/09/2022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042B516-BD49-44A3-8452-D4F225B1DEE7}" type="slidenum">
              <a:rPr lang="en-GB" smtClean="0"/>
              <a:t>‹#›</a:t>
            </a:fld>
            <a:endParaRPr lang="en-GB"/>
          </a:p>
        </p:txBody>
      </p:sp>
    </p:spTree>
    <p:extLst>
      <p:ext uri="{BB962C8B-B14F-4D97-AF65-F5344CB8AC3E}">
        <p14:creationId xmlns:p14="http://schemas.microsoft.com/office/powerpoint/2010/main" val="261521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EBAA929E-1902-4747-A6FF-1B1AABB47635}" type="datetimeFigureOut">
              <a:rPr lang="en-GB" smtClean="0"/>
              <a:t>06/09/2022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042B516-BD49-44A3-8452-D4F225B1DEE7}" type="slidenum">
              <a:rPr lang="en-GB" smtClean="0"/>
              <a:t>‹#›</a:t>
            </a:fld>
            <a:endParaRPr lang="en-GB"/>
          </a:p>
        </p:txBody>
      </p:sp>
    </p:spTree>
    <p:extLst>
      <p:ext uri="{BB962C8B-B14F-4D97-AF65-F5344CB8AC3E}">
        <p14:creationId xmlns:p14="http://schemas.microsoft.com/office/powerpoint/2010/main" val="2644239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AA929E-1902-4747-A6FF-1B1AABB47635}" type="datetimeFigureOut">
              <a:rPr lang="en-GB" smtClean="0"/>
              <a:t>06/09/2022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042B516-BD49-44A3-8452-D4F225B1DEE7}" type="slidenum">
              <a:rPr lang="en-GB" smtClean="0"/>
              <a:t>‹#›</a:t>
            </a:fld>
            <a:endParaRPr lang="en-GB"/>
          </a:p>
        </p:txBody>
      </p:sp>
    </p:spTree>
    <p:extLst>
      <p:ext uri="{BB962C8B-B14F-4D97-AF65-F5344CB8AC3E}">
        <p14:creationId xmlns:p14="http://schemas.microsoft.com/office/powerpoint/2010/main" val="174177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BAA929E-1902-4747-A6FF-1B1AABB47635}" type="datetimeFigureOut">
              <a:rPr lang="en-GB" smtClean="0"/>
              <a:t>06/09/2022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042B516-BD49-44A3-8452-D4F225B1DEE7}" type="slidenum">
              <a:rPr lang="en-GB" smtClean="0"/>
              <a:t>‹#›</a:t>
            </a:fld>
            <a:endParaRPr lang="en-GB"/>
          </a:p>
        </p:txBody>
      </p:sp>
    </p:spTree>
    <p:extLst>
      <p:ext uri="{BB962C8B-B14F-4D97-AF65-F5344CB8AC3E}">
        <p14:creationId xmlns:p14="http://schemas.microsoft.com/office/powerpoint/2010/main" val="3272639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BAA929E-1902-4747-A6FF-1B1AABB47635}" type="datetimeFigureOut">
              <a:rPr lang="en-GB" smtClean="0"/>
              <a:t>06/09/2022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042B516-BD49-44A3-8452-D4F225B1DEE7}" type="slidenum">
              <a:rPr lang="en-GB" smtClean="0"/>
              <a:t>‹#›</a:t>
            </a:fld>
            <a:endParaRPr lang="en-GB"/>
          </a:p>
        </p:txBody>
      </p:sp>
    </p:spTree>
    <p:extLst>
      <p:ext uri="{BB962C8B-B14F-4D97-AF65-F5344CB8AC3E}">
        <p14:creationId xmlns:p14="http://schemas.microsoft.com/office/powerpoint/2010/main" val="4157876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AA929E-1902-4747-A6FF-1B1AABB47635}" type="datetimeFigureOut">
              <a:rPr lang="en-GB" smtClean="0"/>
              <a:t>06/09/2022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42B516-BD49-44A3-8452-D4F225B1DEE7}" type="slidenum">
              <a:rPr lang="en-GB" smtClean="0"/>
              <a:t>‹#›</a:t>
            </a:fld>
            <a:endParaRPr lang="en-GB"/>
          </a:p>
        </p:txBody>
      </p:sp>
    </p:spTree>
    <p:extLst>
      <p:ext uri="{BB962C8B-B14F-4D97-AF65-F5344CB8AC3E}">
        <p14:creationId xmlns:p14="http://schemas.microsoft.com/office/powerpoint/2010/main" val="2389632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projectlibre.org/" TargetMode="External"/><Relationship Id="rId2" Type="http://schemas.openxmlformats.org/officeDocument/2006/relationships/hyperlink" Target="https://www.youtube.com/watch?v=tIqb3ii9nOs" TargetMode="External"/><Relationship Id="rId1" Type="http://schemas.openxmlformats.org/officeDocument/2006/relationships/slideLayout" Target="../slideLayouts/slideLayout2.xml"/><Relationship Id="rId5" Type="http://schemas.openxmlformats.org/officeDocument/2006/relationships/hyperlink" Target="http://www.abstractspoon.com/" TargetMode="External"/><Relationship Id="rId4" Type="http://schemas.openxmlformats.org/officeDocument/2006/relationships/hyperlink" Target="http://www.smartsheet.com/"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Unit 3 – Project </a:t>
            </a:r>
            <a:endParaRPr lang="en-GB" dirty="0"/>
          </a:p>
        </p:txBody>
      </p:sp>
      <p:sp>
        <p:nvSpPr>
          <p:cNvPr id="3" name="Subtitle 2"/>
          <p:cNvSpPr>
            <a:spLocks noGrp="1"/>
          </p:cNvSpPr>
          <p:nvPr>
            <p:ph type="subTitle" idx="1"/>
          </p:nvPr>
        </p:nvSpPr>
        <p:spPr/>
        <p:txBody>
          <a:bodyPr/>
          <a:lstStyle/>
          <a:p>
            <a:r>
              <a:rPr lang="en-GB" dirty="0" smtClean="0"/>
              <a:t>Exam Preparation</a:t>
            </a:r>
            <a:endParaRPr lang="en-GB" dirty="0"/>
          </a:p>
        </p:txBody>
      </p:sp>
    </p:spTree>
    <p:extLst>
      <p:ext uri="{BB962C8B-B14F-4D97-AF65-F5344CB8AC3E}">
        <p14:creationId xmlns:p14="http://schemas.microsoft.com/office/powerpoint/2010/main" val="2950673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F0000"/>
                </a:solidFill>
              </a:rPr>
              <a:t>Activity 1: </a:t>
            </a:r>
            <a:r>
              <a:rPr lang="en-GB" dirty="0" smtClean="0"/>
              <a:t>Project Initiation Document (PID)</a:t>
            </a:r>
            <a:endParaRPr lang="en-GB" dirty="0"/>
          </a:p>
        </p:txBody>
      </p:sp>
      <p:sp>
        <p:nvSpPr>
          <p:cNvPr id="3" name="Content Placeholder 2"/>
          <p:cNvSpPr>
            <a:spLocks noGrp="1"/>
          </p:cNvSpPr>
          <p:nvPr>
            <p:ph idx="1"/>
          </p:nvPr>
        </p:nvSpPr>
        <p:spPr>
          <a:xfrm>
            <a:off x="838200" y="1424572"/>
            <a:ext cx="10515600" cy="4351338"/>
          </a:xfrm>
        </p:spPr>
        <p:txBody>
          <a:bodyPr/>
          <a:lstStyle/>
          <a:p>
            <a:r>
              <a:rPr lang="en-GB" dirty="0" smtClean="0"/>
              <a:t>Assumptions </a:t>
            </a:r>
          </a:p>
          <a:p>
            <a:endParaRPr lang="en-GB" dirty="0"/>
          </a:p>
          <a:p>
            <a:endParaRPr lang="en-GB" dirty="0"/>
          </a:p>
        </p:txBody>
      </p:sp>
      <p:pic>
        <p:nvPicPr>
          <p:cNvPr id="4" name="Picture 3"/>
          <p:cNvPicPr>
            <a:picLocks noChangeAspect="1"/>
          </p:cNvPicPr>
          <p:nvPr/>
        </p:nvPicPr>
        <p:blipFill>
          <a:blip r:embed="rId3"/>
          <a:stretch>
            <a:fillRect/>
          </a:stretch>
        </p:blipFill>
        <p:spPr>
          <a:xfrm>
            <a:off x="228600" y="2133600"/>
            <a:ext cx="6605725" cy="4451684"/>
          </a:xfrm>
          <a:prstGeom prst="rect">
            <a:avLst/>
          </a:prstGeom>
        </p:spPr>
      </p:pic>
      <p:pic>
        <p:nvPicPr>
          <p:cNvPr id="5" name="Picture 4"/>
          <p:cNvPicPr>
            <a:picLocks noChangeAspect="1"/>
          </p:cNvPicPr>
          <p:nvPr/>
        </p:nvPicPr>
        <p:blipFill>
          <a:blip r:embed="rId4"/>
          <a:stretch>
            <a:fillRect/>
          </a:stretch>
        </p:blipFill>
        <p:spPr>
          <a:xfrm>
            <a:off x="6834325" y="1844842"/>
            <a:ext cx="5743575" cy="5029200"/>
          </a:xfrm>
          <a:prstGeom prst="rect">
            <a:avLst/>
          </a:prstGeom>
        </p:spPr>
      </p:pic>
      <p:sp>
        <p:nvSpPr>
          <p:cNvPr id="6" name="TextBox 5"/>
          <p:cNvSpPr txBox="1"/>
          <p:nvPr/>
        </p:nvSpPr>
        <p:spPr>
          <a:xfrm>
            <a:off x="1707562" y="1781718"/>
            <a:ext cx="8069179" cy="523220"/>
          </a:xfrm>
          <a:prstGeom prst="rect">
            <a:avLst/>
          </a:prstGeom>
          <a:noFill/>
        </p:spPr>
        <p:txBody>
          <a:bodyPr wrap="square" rtlCol="0">
            <a:spAutoFit/>
          </a:bodyPr>
          <a:lstStyle/>
          <a:p>
            <a:r>
              <a:rPr lang="en-GB" sz="2800" b="1" dirty="0" smtClean="0"/>
              <a:t>Example 1:</a:t>
            </a:r>
            <a:endParaRPr lang="en-GB" sz="2800" b="1" dirty="0"/>
          </a:p>
        </p:txBody>
      </p:sp>
      <p:sp>
        <p:nvSpPr>
          <p:cNvPr id="7" name="TextBox 6"/>
          <p:cNvSpPr txBox="1"/>
          <p:nvPr/>
        </p:nvSpPr>
        <p:spPr>
          <a:xfrm>
            <a:off x="7762808" y="1302405"/>
            <a:ext cx="8069179" cy="523220"/>
          </a:xfrm>
          <a:prstGeom prst="rect">
            <a:avLst/>
          </a:prstGeom>
          <a:noFill/>
        </p:spPr>
        <p:txBody>
          <a:bodyPr wrap="square" rtlCol="0">
            <a:spAutoFit/>
          </a:bodyPr>
          <a:lstStyle/>
          <a:p>
            <a:r>
              <a:rPr lang="en-GB" sz="2800" b="1" dirty="0" smtClean="0"/>
              <a:t>Example 2:</a:t>
            </a:r>
            <a:endParaRPr lang="en-GB" sz="2800" b="1" dirty="0"/>
          </a:p>
        </p:txBody>
      </p:sp>
    </p:spTree>
    <p:extLst>
      <p:ext uri="{BB962C8B-B14F-4D97-AF65-F5344CB8AC3E}">
        <p14:creationId xmlns:p14="http://schemas.microsoft.com/office/powerpoint/2010/main" val="3226157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F0000"/>
                </a:solidFill>
              </a:rPr>
              <a:t>Activity 1: </a:t>
            </a:r>
            <a:r>
              <a:rPr lang="en-GB" dirty="0" smtClean="0"/>
              <a:t>Project Initiation Document (PID)</a:t>
            </a:r>
            <a:endParaRPr lang="en-GB" dirty="0"/>
          </a:p>
        </p:txBody>
      </p:sp>
      <p:sp>
        <p:nvSpPr>
          <p:cNvPr id="3" name="Content Placeholder 2"/>
          <p:cNvSpPr>
            <a:spLocks noGrp="1"/>
          </p:cNvSpPr>
          <p:nvPr>
            <p:ph idx="1"/>
          </p:nvPr>
        </p:nvSpPr>
        <p:spPr/>
        <p:txBody>
          <a:bodyPr/>
          <a:lstStyle/>
          <a:p>
            <a:r>
              <a:rPr lang="en-GB" dirty="0" smtClean="0"/>
              <a:t>Constraints </a:t>
            </a:r>
          </a:p>
          <a:p>
            <a:endParaRPr lang="en-GB" dirty="0"/>
          </a:p>
          <a:p>
            <a:endParaRPr lang="en-GB" dirty="0"/>
          </a:p>
        </p:txBody>
      </p:sp>
      <p:pic>
        <p:nvPicPr>
          <p:cNvPr id="4" name="Picture 3"/>
          <p:cNvPicPr>
            <a:picLocks noChangeAspect="1"/>
          </p:cNvPicPr>
          <p:nvPr/>
        </p:nvPicPr>
        <p:blipFill>
          <a:blip r:embed="rId2"/>
          <a:stretch>
            <a:fillRect/>
          </a:stretch>
        </p:blipFill>
        <p:spPr>
          <a:xfrm>
            <a:off x="838200" y="2435225"/>
            <a:ext cx="7534275" cy="3876675"/>
          </a:xfrm>
          <a:prstGeom prst="rect">
            <a:avLst/>
          </a:prstGeom>
        </p:spPr>
      </p:pic>
    </p:spTree>
    <p:extLst>
      <p:ext uri="{BB962C8B-B14F-4D97-AF65-F5344CB8AC3E}">
        <p14:creationId xmlns:p14="http://schemas.microsoft.com/office/powerpoint/2010/main" val="3213167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F0000"/>
                </a:solidFill>
              </a:rPr>
              <a:t>Activity 1: </a:t>
            </a:r>
            <a:r>
              <a:rPr lang="en-GB" dirty="0" smtClean="0"/>
              <a:t>Project Initiation Document (PID)</a:t>
            </a:r>
            <a:endParaRPr lang="en-GB" dirty="0"/>
          </a:p>
        </p:txBody>
      </p:sp>
      <p:sp>
        <p:nvSpPr>
          <p:cNvPr id="3" name="Content Placeholder 2"/>
          <p:cNvSpPr>
            <a:spLocks noGrp="1"/>
          </p:cNvSpPr>
          <p:nvPr>
            <p:ph idx="1"/>
          </p:nvPr>
        </p:nvSpPr>
        <p:spPr>
          <a:xfrm>
            <a:off x="838200" y="1376446"/>
            <a:ext cx="10515600" cy="4351338"/>
          </a:xfrm>
        </p:spPr>
        <p:txBody>
          <a:bodyPr/>
          <a:lstStyle/>
          <a:p>
            <a:r>
              <a:rPr lang="en-GB" dirty="0" smtClean="0"/>
              <a:t>Risk Management Strategy  </a:t>
            </a:r>
          </a:p>
          <a:p>
            <a:endParaRPr lang="en-GB" dirty="0"/>
          </a:p>
          <a:p>
            <a:endParaRPr lang="en-GB" dirty="0"/>
          </a:p>
        </p:txBody>
      </p:sp>
      <p:pic>
        <p:nvPicPr>
          <p:cNvPr id="4" name="Picture 3"/>
          <p:cNvPicPr>
            <a:picLocks noChangeAspect="1"/>
          </p:cNvPicPr>
          <p:nvPr/>
        </p:nvPicPr>
        <p:blipFill>
          <a:blip r:embed="rId2"/>
          <a:stretch>
            <a:fillRect/>
          </a:stretch>
        </p:blipFill>
        <p:spPr>
          <a:xfrm>
            <a:off x="380248" y="2304938"/>
            <a:ext cx="5106152" cy="4739720"/>
          </a:xfrm>
          <a:prstGeom prst="rect">
            <a:avLst/>
          </a:prstGeom>
        </p:spPr>
      </p:pic>
      <p:pic>
        <p:nvPicPr>
          <p:cNvPr id="6" name="Picture 5"/>
          <p:cNvPicPr>
            <a:picLocks noChangeAspect="1"/>
          </p:cNvPicPr>
          <p:nvPr/>
        </p:nvPicPr>
        <p:blipFill>
          <a:blip r:embed="rId3"/>
          <a:stretch>
            <a:fillRect/>
          </a:stretch>
        </p:blipFill>
        <p:spPr>
          <a:xfrm>
            <a:off x="5997902" y="2002910"/>
            <a:ext cx="6194098" cy="5343775"/>
          </a:xfrm>
          <a:prstGeom prst="rect">
            <a:avLst/>
          </a:prstGeom>
        </p:spPr>
      </p:pic>
      <p:sp>
        <p:nvSpPr>
          <p:cNvPr id="7" name="TextBox 6"/>
          <p:cNvSpPr txBox="1"/>
          <p:nvPr/>
        </p:nvSpPr>
        <p:spPr>
          <a:xfrm>
            <a:off x="1707562" y="1781718"/>
            <a:ext cx="8069179" cy="523220"/>
          </a:xfrm>
          <a:prstGeom prst="rect">
            <a:avLst/>
          </a:prstGeom>
          <a:noFill/>
        </p:spPr>
        <p:txBody>
          <a:bodyPr wrap="square" rtlCol="0">
            <a:spAutoFit/>
          </a:bodyPr>
          <a:lstStyle/>
          <a:p>
            <a:r>
              <a:rPr lang="en-GB" sz="2800" b="1" dirty="0" smtClean="0"/>
              <a:t>Example 1:</a:t>
            </a:r>
            <a:endParaRPr lang="en-GB" sz="2800" b="1" dirty="0"/>
          </a:p>
        </p:txBody>
      </p:sp>
      <p:sp>
        <p:nvSpPr>
          <p:cNvPr id="8" name="TextBox 7"/>
          <p:cNvSpPr txBox="1"/>
          <p:nvPr/>
        </p:nvSpPr>
        <p:spPr>
          <a:xfrm>
            <a:off x="7762808" y="1302405"/>
            <a:ext cx="8069179" cy="523220"/>
          </a:xfrm>
          <a:prstGeom prst="rect">
            <a:avLst/>
          </a:prstGeom>
          <a:noFill/>
        </p:spPr>
        <p:txBody>
          <a:bodyPr wrap="square" rtlCol="0">
            <a:spAutoFit/>
          </a:bodyPr>
          <a:lstStyle/>
          <a:p>
            <a:r>
              <a:rPr lang="en-GB" sz="2800" b="1" dirty="0" smtClean="0"/>
              <a:t>Example 2:</a:t>
            </a:r>
            <a:endParaRPr lang="en-GB" sz="2800" b="1" dirty="0"/>
          </a:p>
        </p:txBody>
      </p:sp>
    </p:spTree>
    <p:extLst>
      <p:ext uri="{BB962C8B-B14F-4D97-AF65-F5344CB8AC3E}">
        <p14:creationId xmlns:p14="http://schemas.microsoft.com/office/powerpoint/2010/main" val="839471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F0000"/>
                </a:solidFill>
              </a:rPr>
              <a:t>Activity 1: </a:t>
            </a:r>
            <a:r>
              <a:rPr lang="en-GB" dirty="0" smtClean="0"/>
              <a:t>Project Initiation Document (PID)</a:t>
            </a:r>
            <a:endParaRPr lang="en-GB" dirty="0"/>
          </a:p>
        </p:txBody>
      </p:sp>
      <p:sp>
        <p:nvSpPr>
          <p:cNvPr id="3" name="Content Placeholder 2"/>
          <p:cNvSpPr>
            <a:spLocks noGrp="1"/>
          </p:cNvSpPr>
          <p:nvPr>
            <p:ph idx="1"/>
          </p:nvPr>
        </p:nvSpPr>
        <p:spPr>
          <a:xfrm>
            <a:off x="838200" y="1376446"/>
            <a:ext cx="10515600" cy="4351338"/>
          </a:xfrm>
        </p:spPr>
        <p:txBody>
          <a:bodyPr/>
          <a:lstStyle/>
          <a:p>
            <a:r>
              <a:rPr lang="en-GB" dirty="0" smtClean="0"/>
              <a:t>Deliverables </a:t>
            </a:r>
          </a:p>
          <a:p>
            <a:endParaRPr lang="en-GB" dirty="0"/>
          </a:p>
          <a:p>
            <a:endParaRPr lang="en-GB" dirty="0"/>
          </a:p>
        </p:txBody>
      </p:sp>
    </p:spTree>
    <p:extLst>
      <p:ext uri="{BB962C8B-B14F-4D97-AF65-F5344CB8AC3E}">
        <p14:creationId xmlns:p14="http://schemas.microsoft.com/office/powerpoint/2010/main" val="1839962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F0000"/>
                </a:solidFill>
              </a:rPr>
              <a:t>Activity 1: </a:t>
            </a:r>
            <a:r>
              <a:rPr lang="en-GB" dirty="0" smtClean="0"/>
              <a:t>Project Initiation Document (PID)</a:t>
            </a:r>
            <a:endParaRPr lang="en-GB" dirty="0"/>
          </a:p>
        </p:txBody>
      </p:sp>
      <p:sp>
        <p:nvSpPr>
          <p:cNvPr id="3" name="Content Placeholder 2"/>
          <p:cNvSpPr>
            <a:spLocks noGrp="1"/>
          </p:cNvSpPr>
          <p:nvPr>
            <p:ph idx="1"/>
          </p:nvPr>
        </p:nvSpPr>
        <p:spPr>
          <a:xfrm>
            <a:off x="838200" y="1376446"/>
            <a:ext cx="10515600" cy="4351338"/>
          </a:xfrm>
        </p:spPr>
        <p:txBody>
          <a:bodyPr/>
          <a:lstStyle/>
          <a:p>
            <a:r>
              <a:rPr lang="en-GB" dirty="0" smtClean="0"/>
              <a:t>Stakeholders  </a:t>
            </a:r>
          </a:p>
          <a:p>
            <a:endParaRPr lang="en-GB" dirty="0"/>
          </a:p>
          <a:p>
            <a:endParaRPr lang="en-GB" dirty="0"/>
          </a:p>
        </p:txBody>
      </p:sp>
      <p:pic>
        <p:nvPicPr>
          <p:cNvPr id="4" name="Picture 3"/>
          <p:cNvPicPr>
            <a:picLocks noChangeAspect="1"/>
          </p:cNvPicPr>
          <p:nvPr/>
        </p:nvPicPr>
        <p:blipFill>
          <a:blip r:embed="rId3"/>
          <a:stretch>
            <a:fillRect/>
          </a:stretch>
        </p:blipFill>
        <p:spPr>
          <a:xfrm>
            <a:off x="195513" y="2019551"/>
            <a:ext cx="6328966" cy="4838449"/>
          </a:xfrm>
          <a:prstGeom prst="rect">
            <a:avLst/>
          </a:prstGeom>
        </p:spPr>
      </p:pic>
      <p:pic>
        <p:nvPicPr>
          <p:cNvPr id="5" name="Picture 4"/>
          <p:cNvPicPr>
            <a:picLocks noChangeAspect="1"/>
          </p:cNvPicPr>
          <p:nvPr/>
        </p:nvPicPr>
        <p:blipFill>
          <a:blip r:embed="rId4"/>
          <a:stretch>
            <a:fillRect/>
          </a:stretch>
        </p:blipFill>
        <p:spPr>
          <a:xfrm>
            <a:off x="6719386" y="2702009"/>
            <a:ext cx="5857655" cy="3918034"/>
          </a:xfrm>
          <a:prstGeom prst="rect">
            <a:avLst/>
          </a:prstGeom>
        </p:spPr>
      </p:pic>
      <p:sp>
        <p:nvSpPr>
          <p:cNvPr id="6" name="TextBox 5"/>
          <p:cNvSpPr txBox="1"/>
          <p:nvPr/>
        </p:nvSpPr>
        <p:spPr>
          <a:xfrm>
            <a:off x="3132576" y="1613597"/>
            <a:ext cx="8069179" cy="523220"/>
          </a:xfrm>
          <a:prstGeom prst="rect">
            <a:avLst/>
          </a:prstGeom>
          <a:noFill/>
        </p:spPr>
        <p:txBody>
          <a:bodyPr wrap="square" rtlCol="0">
            <a:spAutoFit/>
          </a:bodyPr>
          <a:lstStyle/>
          <a:p>
            <a:r>
              <a:rPr lang="en-GB" sz="2800" b="1" dirty="0" smtClean="0"/>
              <a:t>Example 1:</a:t>
            </a:r>
            <a:endParaRPr lang="en-GB" sz="2800" b="1" dirty="0"/>
          </a:p>
        </p:txBody>
      </p:sp>
      <p:sp>
        <p:nvSpPr>
          <p:cNvPr id="7" name="TextBox 6"/>
          <p:cNvSpPr txBox="1"/>
          <p:nvPr/>
        </p:nvSpPr>
        <p:spPr>
          <a:xfrm>
            <a:off x="8292198" y="2255880"/>
            <a:ext cx="8069179" cy="523220"/>
          </a:xfrm>
          <a:prstGeom prst="rect">
            <a:avLst/>
          </a:prstGeom>
          <a:noFill/>
        </p:spPr>
        <p:txBody>
          <a:bodyPr wrap="square" rtlCol="0">
            <a:spAutoFit/>
          </a:bodyPr>
          <a:lstStyle/>
          <a:p>
            <a:r>
              <a:rPr lang="en-GB" sz="2800" b="1" dirty="0" smtClean="0"/>
              <a:t>Example 2:</a:t>
            </a:r>
            <a:endParaRPr lang="en-GB" sz="2800" b="1" dirty="0"/>
          </a:p>
        </p:txBody>
      </p:sp>
    </p:spTree>
    <p:extLst>
      <p:ext uri="{BB962C8B-B14F-4D97-AF65-F5344CB8AC3E}">
        <p14:creationId xmlns:p14="http://schemas.microsoft.com/office/powerpoint/2010/main" val="258101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F0000"/>
                </a:solidFill>
              </a:rPr>
              <a:t>Activity 1: </a:t>
            </a:r>
            <a:r>
              <a:rPr lang="en-GB" dirty="0" smtClean="0"/>
              <a:t>Project Initiation Document (PID)</a:t>
            </a:r>
            <a:endParaRPr lang="en-GB" dirty="0"/>
          </a:p>
        </p:txBody>
      </p:sp>
      <p:sp>
        <p:nvSpPr>
          <p:cNvPr id="3" name="Content Placeholder 2"/>
          <p:cNvSpPr>
            <a:spLocks noGrp="1"/>
          </p:cNvSpPr>
          <p:nvPr>
            <p:ph idx="1"/>
          </p:nvPr>
        </p:nvSpPr>
        <p:spPr/>
        <p:txBody>
          <a:bodyPr/>
          <a:lstStyle/>
          <a:p>
            <a:r>
              <a:rPr lang="en-GB" dirty="0" smtClean="0"/>
              <a:t>Project Management Team Structure/Organisation chart</a:t>
            </a:r>
          </a:p>
          <a:p>
            <a:endParaRPr lang="en-GB" dirty="0"/>
          </a:p>
          <a:p>
            <a:endParaRPr lang="en-GB" dirty="0"/>
          </a:p>
        </p:txBody>
      </p:sp>
    </p:spTree>
    <p:extLst>
      <p:ext uri="{BB962C8B-B14F-4D97-AF65-F5344CB8AC3E}">
        <p14:creationId xmlns:p14="http://schemas.microsoft.com/office/powerpoint/2010/main" val="1644476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F0000"/>
                </a:solidFill>
              </a:rPr>
              <a:t>Activity 1: </a:t>
            </a:r>
            <a:r>
              <a:rPr lang="en-GB" dirty="0" smtClean="0"/>
              <a:t>Project Initiation Document (PID)</a:t>
            </a:r>
            <a:endParaRPr lang="en-GB" dirty="0"/>
          </a:p>
        </p:txBody>
      </p:sp>
      <p:sp>
        <p:nvSpPr>
          <p:cNvPr id="3" name="Content Placeholder 2"/>
          <p:cNvSpPr>
            <a:spLocks noGrp="1"/>
          </p:cNvSpPr>
          <p:nvPr>
            <p:ph idx="1"/>
          </p:nvPr>
        </p:nvSpPr>
        <p:spPr>
          <a:xfrm>
            <a:off x="838200" y="1264151"/>
            <a:ext cx="10515600" cy="4351338"/>
          </a:xfrm>
        </p:spPr>
        <p:txBody>
          <a:bodyPr/>
          <a:lstStyle/>
          <a:p>
            <a:r>
              <a:rPr lang="en-GB" dirty="0" smtClean="0"/>
              <a:t>Communication Plan </a:t>
            </a:r>
          </a:p>
          <a:p>
            <a:endParaRPr lang="en-GB" dirty="0"/>
          </a:p>
          <a:p>
            <a:endParaRPr lang="en-GB" dirty="0"/>
          </a:p>
        </p:txBody>
      </p:sp>
      <p:pic>
        <p:nvPicPr>
          <p:cNvPr id="4" name="Picture 3"/>
          <p:cNvPicPr>
            <a:picLocks noChangeAspect="1"/>
          </p:cNvPicPr>
          <p:nvPr/>
        </p:nvPicPr>
        <p:blipFill>
          <a:blip r:embed="rId3"/>
          <a:stretch>
            <a:fillRect/>
          </a:stretch>
        </p:blipFill>
        <p:spPr>
          <a:xfrm>
            <a:off x="188293" y="2190828"/>
            <a:ext cx="5146120" cy="5813508"/>
          </a:xfrm>
          <a:prstGeom prst="rect">
            <a:avLst/>
          </a:prstGeom>
        </p:spPr>
      </p:pic>
      <p:pic>
        <p:nvPicPr>
          <p:cNvPr id="5" name="Picture 4"/>
          <p:cNvPicPr>
            <a:picLocks noChangeAspect="1"/>
          </p:cNvPicPr>
          <p:nvPr/>
        </p:nvPicPr>
        <p:blipFill>
          <a:blip r:embed="rId4"/>
          <a:stretch>
            <a:fillRect/>
          </a:stretch>
        </p:blipFill>
        <p:spPr>
          <a:xfrm>
            <a:off x="5768770" y="2397209"/>
            <a:ext cx="6306924" cy="3970128"/>
          </a:xfrm>
          <a:prstGeom prst="rect">
            <a:avLst/>
          </a:prstGeom>
        </p:spPr>
      </p:pic>
      <p:sp>
        <p:nvSpPr>
          <p:cNvPr id="6" name="TextBox 5"/>
          <p:cNvSpPr txBox="1"/>
          <p:nvPr/>
        </p:nvSpPr>
        <p:spPr>
          <a:xfrm>
            <a:off x="1299823" y="1840896"/>
            <a:ext cx="8069179" cy="523220"/>
          </a:xfrm>
          <a:prstGeom prst="rect">
            <a:avLst/>
          </a:prstGeom>
          <a:noFill/>
        </p:spPr>
        <p:txBody>
          <a:bodyPr wrap="square" rtlCol="0">
            <a:spAutoFit/>
          </a:bodyPr>
          <a:lstStyle/>
          <a:p>
            <a:r>
              <a:rPr lang="en-GB" sz="2800" b="1" dirty="0" smtClean="0"/>
              <a:t>Example 1:</a:t>
            </a:r>
            <a:endParaRPr lang="en-GB" sz="2800" b="1" dirty="0"/>
          </a:p>
        </p:txBody>
      </p:sp>
      <p:sp>
        <p:nvSpPr>
          <p:cNvPr id="7" name="TextBox 6"/>
          <p:cNvSpPr txBox="1"/>
          <p:nvPr/>
        </p:nvSpPr>
        <p:spPr>
          <a:xfrm>
            <a:off x="7762808" y="1302405"/>
            <a:ext cx="8069179" cy="523220"/>
          </a:xfrm>
          <a:prstGeom prst="rect">
            <a:avLst/>
          </a:prstGeom>
          <a:noFill/>
        </p:spPr>
        <p:txBody>
          <a:bodyPr wrap="square" rtlCol="0">
            <a:spAutoFit/>
          </a:bodyPr>
          <a:lstStyle/>
          <a:p>
            <a:r>
              <a:rPr lang="en-GB" sz="2800" b="1" dirty="0" smtClean="0"/>
              <a:t>Example 2:</a:t>
            </a:r>
            <a:endParaRPr lang="en-GB" sz="2800" b="1" dirty="0"/>
          </a:p>
        </p:txBody>
      </p:sp>
    </p:spTree>
    <p:extLst>
      <p:ext uri="{BB962C8B-B14F-4D97-AF65-F5344CB8AC3E}">
        <p14:creationId xmlns:p14="http://schemas.microsoft.com/office/powerpoint/2010/main" val="4019203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 Scheme for PID</a:t>
            </a:r>
            <a:endParaRPr lang="en-GB" dirty="0"/>
          </a:p>
        </p:txBody>
      </p:sp>
      <p:sp>
        <p:nvSpPr>
          <p:cNvPr id="3" name="Content Placeholder 2"/>
          <p:cNvSpPr>
            <a:spLocks noGrp="1"/>
          </p:cNvSpPr>
          <p:nvPr>
            <p:ph idx="1"/>
          </p:nvPr>
        </p:nvSpPr>
        <p:spPr/>
        <p:txBody>
          <a:bodyPr/>
          <a:lstStyle/>
          <a:p>
            <a:endParaRPr lang="en-GB" dirty="0"/>
          </a:p>
        </p:txBody>
      </p:sp>
      <p:pic>
        <p:nvPicPr>
          <p:cNvPr id="4" name="Picture 3"/>
          <p:cNvPicPr>
            <a:picLocks noChangeAspect="1"/>
          </p:cNvPicPr>
          <p:nvPr/>
        </p:nvPicPr>
        <p:blipFill>
          <a:blip r:embed="rId2"/>
          <a:stretch>
            <a:fillRect/>
          </a:stretch>
        </p:blipFill>
        <p:spPr>
          <a:xfrm>
            <a:off x="252663" y="1480035"/>
            <a:ext cx="11686674" cy="5042518"/>
          </a:xfrm>
          <a:prstGeom prst="rect">
            <a:avLst/>
          </a:prstGeom>
        </p:spPr>
      </p:pic>
    </p:spTree>
    <p:extLst>
      <p:ext uri="{BB962C8B-B14F-4D97-AF65-F5344CB8AC3E}">
        <p14:creationId xmlns:p14="http://schemas.microsoft.com/office/powerpoint/2010/main" val="3442905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 Scheme for PID – Risk/Communication</a:t>
            </a:r>
            <a:endParaRPr lang="en-GB" dirty="0"/>
          </a:p>
        </p:txBody>
      </p:sp>
      <p:sp>
        <p:nvSpPr>
          <p:cNvPr id="3" name="Content Placeholder 2"/>
          <p:cNvSpPr>
            <a:spLocks noGrp="1"/>
          </p:cNvSpPr>
          <p:nvPr>
            <p:ph idx="1"/>
          </p:nvPr>
        </p:nvSpPr>
        <p:spPr/>
        <p:txBody>
          <a:bodyPr/>
          <a:lstStyle/>
          <a:p>
            <a:endParaRPr lang="en-GB" dirty="0"/>
          </a:p>
        </p:txBody>
      </p:sp>
      <p:pic>
        <p:nvPicPr>
          <p:cNvPr id="5" name="Picture 4"/>
          <p:cNvPicPr>
            <a:picLocks noChangeAspect="1"/>
          </p:cNvPicPr>
          <p:nvPr/>
        </p:nvPicPr>
        <p:blipFill>
          <a:blip r:embed="rId2"/>
          <a:stretch>
            <a:fillRect/>
          </a:stretch>
        </p:blipFill>
        <p:spPr>
          <a:xfrm>
            <a:off x="481388" y="1444642"/>
            <a:ext cx="11229223" cy="5755297"/>
          </a:xfrm>
          <a:prstGeom prst="rect">
            <a:avLst/>
          </a:prstGeom>
        </p:spPr>
      </p:pic>
    </p:spTree>
    <p:extLst>
      <p:ext uri="{BB962C8B-B14F-4D97-AF65-F5344CB8AC3E}">
        <p14:creationId xmlns:p14="http://schemas.microsoft.com/office/powerpoint/2010/main" val="4127533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FC000"/>
                </a:solidFill>
              </a:rPr>
              <a:t>Activity 2: </a:t>
            </a:r>
            <a:r>
              <a:rPr lang="en-GB" dirty="0" smtClean="0"/>
              <a:t>Project Planning Documents  </a:t>
            </a:r>
            <a:endParaRPr lang="en-GB" dirty="0"/>
          </a:p>
        </p:txBody>
      </p:sp>
      <p:sp>
        <p:nvSpPr>
          <p:cNvPr id="3" name="Content Placeholder 2"/>
          <p:cNvSpPr>
            <a:spLocks noGrp="1"/>
          </p:cNvSpPr>
          <p:nvPr>
            <p:ph idx="1"/>
          </p:nvPr>
        </p:nvSpPr>
        <p:spPr/>
        <p:txBody>
          <a:bodyPr/>
          <a:lstStyle/>
          <a:p>
            <a:r>
              <a:rPr lang="en-GB" dirty="0" err="1" smtClean="0"/>
              <a:t>Ghantt</a:t>
            </a:r>
            <a:r>
              <a:rPr lang="en-GB" dirty="0" smtClean="0"/>
              <a:t> Chart Example 1 </a:t>
            </a:r>
            <a:endParaRPr lang="en-GB" dirty="0"/>
          </a:p>
        </p:txBody>
      </p:sp>
      <p:pic>
        <p:nvPicPr>
          <p:cNvPr id="4" name="Picture 3"/>
          <p:cNvPicPr>
            <a:picLocks noChangeAspect="1"/>
          </p:cNvPicPr>
          <p:nvPr/>
        </p:nvPicPr>
        <p:blipFill>
          <a:blip r:embed="rId3"/>
          <a:stretch>
            <a:fillRect/>
          </a:stretch>
        </p:blipFill>
        <p:spPr>
          <a:xfrm>
            <a:off x="169139" y="2594160"/>
            <a:ext cx="11853721" cy="3229875"/>
          </a:xfrm>
          <a:prstGeom prst="rect">
            <a:avLst/>
          </a:prstGeom>
        </p:spPr>
      </p:pic>
    </p:spTree>
    <p:extLst>
      <p:ext uri="{BB962C8B-B14F-4D97-AF65-F5344CB8AC3E}">
        <p14:creationId xmlns:p14="http://schemas.microsoft.com/office/powerpoint/2010/main" val="2463701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Pass/Merit/Distinction </a:t>
            </a:r>
            <a:endParaRPr lang="en-GB" dirty="0"/>
          </a:p>
        </p:txBody>
      </p:sp>
      <p:sp>
        <p:nvSpPr>
          <p:cNvPr id="3" name="Content Placeholder 2"/>
          <p:cNvSpPr>
            <a:spLocks noGrp="1"/>
          </p:cNvSpPr>
          <p:nvPr>
            <p:ph idx="1"/>
          </p:nvPr>
        </p:nvSpPr>
        <p:spPr/>
        <p:txBody>
          <a:bodyPr/>
          <a:lstStyle/>
          <a:p>
            <a:r>
              <a:rPr lang="en-GB" dirty="0" smtClean="0"/>
              <a:t>Below are the marks that you need to Pass, Merit or Distinction</a:t>
            </a:r>
            <a:endParaRPr lang="en-GB" dirty="0"/>
          </a:p>
        </p:txBody>
      </p:sp>
      <p:pic>
        <p:nvPicPr>
          <p:cNvPr id="4" name="Picture 3"/>
          <p:cNvPicPr>
            <a:picLocks noChangeAspect="1"/>
          </p:cNvPicPr>
          <p:nvPr/>
        </p:nvPicPr>
        <p:blipFill>
          <a:blip r:embed="rId2"/>
          <a:stretch>
            <a:fillRect/>
          </a:stretch>
        </p:blipFill>
        <p:spPr>
          <a:xfrm>
            <a:off x="659230" y="2871236"/>
            <a:ext cx="10550191" cy="3305727"/>
          </a:xfrm>
          <a:prstGeom prst="rect">
            <a:avLst/>
          </a:prstGeom>
        </p:spPr>
      </p:pic>
    </p:spTree>
    <p:extLst>
      <p:ext uri="{BB962C8B-B14F-4D97-AF65-F5344CB8AC3E}">
        <p14:creationId xmlns:p14="http://schemas.microsoft.com/office/powerpoint/2010/main" val="4172870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FC000"/>
                </a:solidFill>
              </a:rPr>
              <a:t>Activity 2: </a:t>
            </a:r>
            <a:r>
              <a:rPr lang="en-GB" dirty="0" smtClean="0"/>
              <a:t>Project Planning Documents  </a:t>
            </a:r>
            <a:endParaRPr lang="en-GB" dirty="0"/>
          </a:p>
        </p:txBody>
      </p:sp>
      <p:sp>
        <p:nvSpPr>
          <p:cNvPr id="3" name="Content Placeholder 2"/>
          <p:cNvSpPr>
            <a:spLocks noGrp="1"/>
          </p:cNvSpPr>
          <p:nvPr>
            <p:ph idx="1"/>
          </p:nvPr>
        </p:nvSpPr>
        <p:spPr/>
        <p:txBody>
          <a:bodyPr/>
          <a:lstStyle/>
          <a:p>
            <a:r>
              <a:rPr lang="en-GB" dirty="0" err="1" smtClean="0"/>
              <a:t>Ghantt</a:t>
            </a:r>
            <a:r>
              <a:rPr lang="en-GB" dirty="0" smtClean="0"/>
              <a:t> Chart Example 2</a:t>
            </a:r>
            <a:endParaRPr lang="en-GB" dirty="0"/>
          </a:p>
        </p:txBody>
      </p:sp>
      <p:pic>
        <p:nvPicPr>
          <p:cNvPr id="4" name="Picture 3"/>
          <p:cNvPicPr>
            <a:picLocks noChangeAspect="1"/>
          </p:cNvPicPr>
          <p:nvPr/>
        </p:nvPicPr>
        <p:blipFill>
          <a:blip r:embed="rId3"/>
          <a:stretch>
            <a:fillRect/>
          </a:stretch>
        </p:blipFill>
        <p:spPr>
          <a:xfrm>
            <a:off x="725905" y="2374231"/>
            <a:ext cx="8321121" cy="4347412"/>
          </a:xfrm>
          <a:prstGeom prst="rect">
            <a:avLst/>
          </a:prstGeom>
        </p:spPr>
      </p:pic>
    </p:spTree>
    <p:extLst>
      <p:ext uri="{BB962C8B-B14F-4D97-AF65-F5344CB8AC3E}">
        <p14:creationId xmlns:p14="http://schemas.microsoft.com/office/powerpoint/2010/main" val="266377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How to create a Gantt chart</a:t>
            </a:r>
            <a:endParaRPr lang="en-GB" dirty="0"/>
          </a:p>
        </p:txBody>
      </p:sp>
      <p:sp>
        <p:nvSpPr>
          <p:cNvPr id="3" name="Content Placeholder 2"/>
          <p:cNvSpPr>
            <a:spLocks noGrp="1"/>
          </p:cNvSpPr>
          <p:nvPr>
            <p:ph idx="1"/>
          </p:nvPr>
        </p:nvSpPr>
        <p:spPr/>
        <p:txBody>
          <a:bodyPr>
            <a:normAutofit lnSpcReduction="10000"/>
          </a:bodyPr>
          <a:lstStyle/>
          <a:p>
            <a:r>
              <a:rPr lang="en-GB" dirty="0" smtClean="0"/>
              <a:t>Here is a tutorial on how to create a Gantt chart: </a:t>
            </a:r>
          </a:p>
          <a:p>
            <a:endParaRPr lang="en-GB" dirty="0"/>
          </a:p>
          <a:p>
            <a:r>
              <a:rPr lang="en-GB" dirty="0" smtClean="0">
                <a:hlinkClick r:id="rId2"/>
              </a:rPr>
              <a:t>https://www.youtube.com/watch?v=tIqb3ii9nOs</a:t>
            </a:r>
            <a:endParaRPr lang="en-GB" dirty="0" smtClean="0"/>
          </a:p>
          <a:p>
            <a:endParaRPr lang="en-GB" dirty="0"/>
          </a:p>
          <a:p>
            <a:r>
              <a:rPr lang="en-GB" dirty="0" smtClean="0"/>
              <a:t>You can practice on the following websites AT HOME: </a:t>
            </a:r>
          </a:p>
          <a:p>
            <a:endParaRPr lang="en-GB" dirty="0"/>
          </a:p>
          <a:p>
            <a:r>
              <a:rPr lang="pt-BR" dirty="0" smtClean="0"/>
              <a:t>o </a:t>
            </a:r>
            <a:r>
              <a:rPr lang="pt-BR" dirty="0" smtClean="0">
                <a:hlinkClick r:id="rId3"/>
              </a:rPr>
              <a:t>www.projectlibre.org/</a:t>
            </a:r>
            <a:endParaRPr lang="pt-BR" dirty="0" smtClean="0"/>
          </a:p>
          <a:p>
            <a:r>
              <a:rPr lang="pt-BR" dirty="0" smtClean="0"/>
              <a:t>o </a:t>
            </a:r>
            <a:r>
              <a:rPr lang="pt-BR" dirty="0" smtClean="0">
                <a:hlinkClick r:id="rId4"/>
              </a:rPr>
              <a:t>www.smartsheet.com</a:t>
            </a:r>
            <a:endParaRPr lang="pt-BR" dirty="0" smtClean="0"/>
          </a:p>
          <a:p>
            <a:r>
              <a:rPr lang="pt-BR" dirty="0" smtClean="0"/>
              <a:t>o </a:t>
            </a:r>
            <a:r>
              <a:rPr lang="pt-BR" dirty="0" smtClean="0">
                <a:hlinkClick r:id="rId5"/>
              </a:rPr>
              <a:t>www.abstractspoon.com</a:t>
            </a:r>
            <a:endParaRPr lang="pt-BR" dirty="0" smtClean="0"/>
          </a:p>
          <a:p>
            <a:endParaRPr lang="pt-BR" dirty="0" smtClean="0"/>
          </a:p>
          <a:p>
            <a:endParaRPr lang="en-GB" dirty="0" smtClean="0"/>
          </a:p>
          <a:p>
            <a:endParaRPr lang="en-GB" dirty="0"/>
          </a:p>
          <a:p>
            <a:endParaRPr lang="en-GB" dirty="0" smtClean="0"/>
          </a:p>
        </p:txBody>
      </p:sp>
    </p:spTree>
    <p:extLst>
      <p:ext uri="{BB962C8B-B14F-4D97-AF65-F5344CB8AC3E}">
        <p14:creationId xmlns:p14="http://schemas.microsoft.com/office/powerpoint/2010/main" val="2982364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FC000"/>
                </a:solidFill>
              </a:rPr>
              <a:t>Activity 2: </a:t>
            </a:r>
            <a:r>
              <a:rPr lang="en-GB" dirty="0" smtClean="0"/>
              <a:t>Project Planning Documents </a:t>
            </a:r>
            <a:endParaRPr lang="en-GB" dirty="0"/>
          </a:p>
        </p:txBody>
      </p:sp>
      <p:sp>
        <p:nvSpPr>
          <p:cNvPr id="3" name="Content Placeholder 2"/>
          <p:cNvSpPr>
            <a:spLocks noGrp="1"/>
          </p:cNvSpPr>
          <p:nvPr>
            <p:ph idx="1"/>
          </p:nvPr>
        </p:nvSpPr>
        <p:spPr/>
        <p:txBody>
          <a:bodyPr/>
          <a:lstStyle/>
          <a:p>
            <a:r>
              <a:rPr lang="en-GB" dirty="0" smtClean="0"/>
              <a:t>Cash Flow Example 1 </a:t>
            </a:r>
            <a:endParaRPr lang="en-GB" dirty="0"/>
          </a:p>
        </p:txBody>
      </p:sp>
      <p:pic>
        <p:nvPicPr>
          <p:cNvPr id="4" name="Picture 3"/>
          <p:cNvPicPr>
            <a:picLocks noChangeAspect="1"/>
          </p:cNvPicPr>
          <p:nvPr/>
        </p:nvPicPr>
        <p:blipFill>
          <a:blip r:embed="rId2"/>
          <a:stretch>
            <a:fillRect/>
          </a:stretch>
        </p:blipFill>
        <p:spPr>
          <a:xfrm>
            <a:off x="4630904" y="1409700"/>
            <a:ext cx="7229475" cy="5448300"/>
          </a:xfrm>
          <a:prstGeom prst="rect">
            <a:avLst/>
          </a:prstGeom>
        </p:spPr>
      </p:pic>
      <p:sp>
        <p:nvSpPr>
          <p:cNvPr id="5" name="TextBox 4"/>
          <p:cNvSpPr txBox="1"/>
          <p:nvPr/>
        </p:nvSpPr>
        <p:spPr>
          <a:xfrm>
            <a:off x="208547" y="2438400"/>
            <a:ext cx="4122821" cy="1908215"/>
          </a:xfrm>
          <a:prstGeom prst="rect">
            <a:avLst/>
          </a:prstGeom>
          <a:noFill/>
        </p:spPr>
        <p:txBody>
          <a:bodyPr wrap="square" rtlCol="0">
            <a:spAutoFit/>
          </a:bodyPr>
          <a:lstStyle/>
          <a:p>
            <a:r>
              <a:rPr lang="en-GB" dirty="0" smtClean="0"/>
              <a:t>Included hardware resources and cost, the time needed for each employee with cost, evidence of how you attained the number of days required. </a:t>
            </a:r>
          </a:p>
          <a:p>
            <a:endParaRPr lang="en-GB" dirty="0"/>
          </a:p>
          <a:p>
            <a:r>
              <a:rPr lang="en-GB" sz="2800" b="1" dirty="0"/>
              <a:t>I</a:t>
            </a:r>
            <a:r>
              <a:rPr lang="en-GB" sz="2800" b="1" dirty="0" smtClean="0"/>
              <a:t>t has come under budget.</a:t>
            </a:r>
            <a:endParaRPr lang="en-GB" sz="2800" b="1" dirty="0"/>
          </a:p>
        </p:txBody>
      </p:sp>
    </p:spTree>
    <p:extLst>
      <p:ext uri="{BB962C8B-B14F-4D97-AF65-F5344CB8AC3E}">
        <p14:creationId xmlns:p14="http://schemas.microsoft.com/office/powerpoint/2010/main" val="1299563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FC000"/>
                </a:solidFill>
              </a:rPr>
              <a:t>Activity 2: </a:t>
            </a:r>
            <a:r>
              <a:rPr lang="en-GB" dirty="0" smtClean="0"/>
              <a:t>Project Planning Documents </a:t>
            </a:r>
            <a:endParaRPr lang="en-GB" dirty="0"/>
          </a:p>
        </p:txBody>
      </p:sp>
      <p:sp>
        <p:nvSpPr>
          <p:cNvPr id="3" name="Content Placeholder 2"/>
          <p:cNvSpPr>
            <a:spLocks noGrp="1"/>
          </p:cNvSpPr>
          <p:nvPr>
            <p:ph idx="1"/>
          </p:nvPr>
        </p:nvSpPr>
        <p:spPr/>
        <p:txBody>
          <a:bodyPr/>
          <a:lstStyle/>
          <a:p>
            <a:r>
              <a:rPr lang="en-GB" dirty="0" smtClean="0"/>
              <a:t>Cash Flow Example 2 </a:t>
            </a:r>
            <a:endParaRPr lang="en-GB" dirty="0"/>
          </a:p>
        </p:txBody>
      </p:sp>
      <p:pic>
        <p:nvPicPr>
          <p:cNvPr id="4" name="Picture 3"/>
          <p:cNvPicPr>
            <a:picLocks noChangeAspect="1"/>
          </p:cNvPicPr>
          <p:nvPr/>
        </p:nvPicPr>
        <p:blipFill>
          <a:blip r:embed="rId2"/>
          <a:stretch>
            <a:fillRect/>
          </a:stretch>
        </p:blipFill>
        <p:spPr>
          <a:xfrm>
            <a:off x="4552950" y="1825625"/>
            <a:ext cx="7546300" cy="4904038"/>
          </a:xfrm>
          <a:prstGeom prst="rect">
            <a:avLst/>
          </a:prstGeom>
        </p:spPr>
      </p:pic>
      <p:sp>
        <p:nvSpPr>
          <p:cNvPr id="5" name="TextBox 4"/>
          <p:cNvSpPr txBox="1"/>
          <p:nvPr/>
        </p:nvSpPr>
        <p:spPr>
          <a:xfrm>
            <a:off x="208547" y="2438400"/>
            <a:ext cx="4122821" cy="1908215"/>
          </a:xfrm>
          <a:prstGeom prst="rect">
            <a:avLst/>
          </a:prstGeom>
          <a:noFill/>
        </p:spPr>
        <p:txBody>
          <a:bodyPr wrap="square" rtlCol="0">
            <a:spAutoFit/>
          </a:bodyPr>
          <a:lstStyle/>
          <a:p>
            <a:r>
              <a:rPr lang="en-GB" dirty="0" smtClean="0"/>
              <a:t>Included hardware resources and cost, the time needed for each employee with cost, evidence of how you attained the number of days required. </a:t>
            </a:r>
          </a:p>
          <a:p>
            <a:endParaRPr lang="en-GB" dirty="0"/>
          </a:p>
          <a:p>
            <a:r>
              <a:rPr lang="en-GB" sz="2800" b="1" dirty="0"/>
              <a:t>I</a:t>
            </a:r>
            <a:r>
              <a:rPr lang="en-GB" sz="2800" b="1" dirty="0" smtClean="0"/>
              <a:t>t has come under budget.</a:t>
            </a:r>
            <a:endParaRPr lang="en-GB" sz="2800" b="1" dirty="0"/>
          </a:p>
        </p:txBody>
      </p:sp>
    </p:spTree>
    <p:extLst>
      <p:ext uri="{BB962C8B-B14F-4D97-AF65-F5344CB8AC3E}">
        <p14:creationId xmlns:p14="http://schemas.microsoft.com/office/powerpoint/2010/main" val="2149549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FC000"/>
                </a:solidFill>
              </a:rPr>
              <a:t>Activity 2: </a:t>
            </a:r>
            <a:r>
              <a:rPr lang="en-GB" dirty="0" smtClean="0"/>
              <a:t>Project Planning Documents </a:t>
            </a:r>
            <a:endParaRPr lang="en-GB" dirty="0"/>
          </a:p>
        </p:txBody>
      </p:sp>
      <p:sp>
        <p:nvSpPr>
          <p:cNvPr id="3" name="Content Placeholder 2"/>
          <p:cNvSpPr>
            <a:spLocks noGrp="1"/>
          </p:cNvSpPr>
          <p:nvPr>
            <p:ph idx="1"/>
          </p:nvPr>
        </p:nvSpPr>
        <p:spPr/>
        <p:txBody>
          <a:bodyPr/>
          <a:lstStyle/>
          <a:p>
            <a:r>
              <a:rPr lang="en-GB" dirty="0" smtClean="0"/>
              <a:t>Cash Flow Example 3 </a:t>
            </a:r>
            <a:endParaRPr lang="en-GB" dirty="0"/>
          </a:p>
        </p:txBody>
      </p:sp>
      <p:pic>
        <p:nvPicPr>
          <p:cNvPr id="4" name="Picture 3"/>
          <p:cNvPicPr>
            <a:picLocks noChangeAspect="1"/>
          </p:cNvPicPr>
          <p:nvPr/>
        </p:nvPicPr>
        <p:blipFill>
          <a:blip r:embed="rId2"/>
          <a:stretch>
            <a:fillRect/>
          </a:stretch>
        </p:blipFill>
        <p:spPr>
          <a:xfrm>
            <a:off x="4220328" y="2241482"/>
            <a:ext cx="7795210" cy="4616518"/>
          </a:xfrm>
          <a:prstGeom prst="rect">
            <a:avLst/>
          </a:prstGeom>
        </p:spPr>
      </p:pic>
    </p:spTree>
    <p:extLst>
      <p:ext uri="{BB962C8B-B14F-4D97-AF65-F5344CB8AC3E}">
        <p14:creationId xmlns:p14="http://schemas.microsoft.com/office/powerpoint/2010/main" val="1991795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 Scheme </a:t>
            </a:r>
            <a:endParaRPr lang="en-GB" dirty="0"/>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0" y="1690688"/>
            <a:ext cx="12055141" cy="4960663"/>
          </a:xfrm>
          <a:prstGeom prst="rect">
            <a:avLst/>
          </a:prstGeom>
        </p:spPr>
      </p:pic>
    </p:spTree>
    <p:extLst>
      <p:ext uri="{BB962C8B-B14F-4D97-AF65-F5344CB8AC3E}">
        <p14:creationId xmlns:p14="http://schemas.microsoft.com/office/powerpoint/2010/main" val="3866234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PART B</a:t>
            </a:r>
            <a:endParaRPr lang="en-GB" dirty="0"/>
          </a:p>
        </p:txBody>
      </p:sp>
      <p:sp>
        <p:nvSpPr>
          <p:cNvPr id="3" name="Subtitle 2"/>
          <p:cNvSpPr>
            <a:spLocks noGrp="1"/>
          </p:cNvSpPr>
          <p:nvPr>
            <p:ph type="subTitle" idx="1"/>
          </p:nvPr>
        </p:nvSpPr>
        <p:spPr/>
        <p:txBody>
          <a:bodyPr/>
          <a:lstStyle/>
          <a:p>
            <a:r>
              <a:rPr lang="en-GB" dirty="0" smtClean="0"/>
              <a:t>Exam Preparation</a:t>
            </a:r>
            <a:endParaRPr lang="en-GB" dirty="0"/>
          </a:p>
        </p:txBody>
      </p:sp>
    </p:spTree>
    <p:extLst>
      <p:ext uri="{BB962C8B-B14F-4D97-AF65-F5344CB8AC3E}">
        <p14:creationId xmlns:p14="http://schemas.microsoft.com/office/powerpoint/2010/main" val="2188202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00B050"/>
                </a:solidFill>
              </a:rPr>
              <a:t>Activity 3: </a:t>
            </a:r>
            <a:r>
              <a:rPr lang="en-GB" dirty="0" smtClean="0"/>
              <a:t>Project Checkpoint Report </a:t>
            </a:r>
          </a:p>
        </p:txBody>
      </p:sp>
      <p:sp>
        <p:nvSpPr>
          <p:cNvPr id="3" name="Content Placeholder 2"/>
          <p:cNvSpPr>
            <a:spLocks noGrp="1"/>
          </p:cNvSpPr>
          <p:nvPr>
            <p:ph idx="1"/>
          </p:nvPr>
        </p:nvSpPr>
        <p:spPr/>
        <p:txBody>
          <a:bodyPr/>
          <a:lstStyle/>
          <a:p>
            <a:r>
              <a:rPr lang="en-GB" dirty="0" smtClean="0"/>
              <a:t>Who is approving?</a:t>
            </a:r>
          </a:p>
          <a:p>
            <a:endParaRPr lang="en-GB" dirty="0"/>
          </a:p>
          <a:p>
            <a:r>
              <a:rPr lang="en-GB" dirty="0" smtClean="0"/>
              <a:t>Distribution: Everyone  </a:t>
            </a:r>
          </a:p>
          <a:p>
            <a:endParaRPr lang="en-GB" dirty="0"/>
          </a:p>
          <a:p>
            <a:endParaRPr lang="en-GB" dirty="0"/>
          </a:p>
        </p:txBody>
      </p:sp>
      <p:pic>
        <p:nvPicPr>
          <p:cNvPr id="4" name="Picture 3"/>
          <p:cNvPicPr>
            <a:picLocks noChangeAspect="1"/>
          </p:cNvPicPr>
          <p:nvPr/>
        </p:nvPicPr>
        <p:blipFill>
          <a:blip r:embed="rId2"/>
          <a:stretch>
            <a:fillRect/>
          </a:stretch>
        </p:blipFill>
        <p:spPr>
          <a:xfrm>
            <a:off x="5701465" y="1547494"/>
            <a:ext cx="6089482" cy="5196358"/>
          </a:xfrm>
          <a:prstGeom prst="rect">
            <a:avLst/>
          </a:prstGeom>
        </p:spPr>
      </p:pic>
    </p:spTree>
    <p:extLst>
      <p:ext uri="{BB962C8B-B14F-4D97-AF65-F5344CB8AC3E}">
        <p14:creationId xmlns:p14="http://schemas.microsoft.com/office/powerpoint/2010/main" val="3264226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00B050"/>
                </a:solidFill>
              </a:rPr>
              <a:t>Activity 3: </a:t>
            </a:r>
            <a:r>
              <a:rPr lang="en-GB" dirty="0" smtClean="0"/>
              <a:t>Project Checkpoint Report </a:t>
            </a:r>
          </a:p>
        </p:txBody>
      </p:sp>
      <p:sp>
        <p:nvSpPr>
          <p:cNvPr id="3" name="Content Placeholder 2"/>
          <p:cNvSpPr>
            <a:spLocks noGrp="1"/>
          </p:cNvSpPr>
          <p:nvPr>
            <p:ph idx="1"/>
          </p:nvPr>
        </p:nvSpPr>
        <p:spPr/>
        <p:txBody>
          <a:bodyPr/>
          <a:lstStyle/>
          <a:p>
            <a:r>
              <a:rPr lang="en-GB" dirty="0" smtClean="0"/>
              <a:t>Products</a:t>
            </a:r>
            <a:endParaRPr lang="en-GB" dirty="0"/>
          </a:p>
        </p:txBody>
      </p:sp>
      <p:pic>
        <p:nvPicPr>
          <p:cNvPr id="5" name="Picture 4"/>
          <p:cNvPicPr>
            <a:picLocks noChangeAspect="1"/>
          </p:cNvPicPr>
          <p:nvPr/>
        </p:nvPicPr>
        <p:blipFill>
          <a:blip r:embed="rId2"/>
          <a:stretch>
            <a:fillRect/>
          </a:stretch>
        </p:blipFill>
        <p:spPr>
          <a:xfrm>
            <a:off x="3277352" y="1581150"/>
            <a:ext cx="7915275" cy="5276850"/>
          </a:xfrm>
          <a:prstGeom prst="rect">
            <a:avLst/>
          </a:prstGeom>
        </p:spPr>
      </p:pic>
    </p:spTree>
    <p:extLst>
      <p:ext uri="{BB962C8B-B14F-4D97-AF65-F5344CB8AC3E}">
        <p14:creationId xmlns:p14="http://schemas.microsoft.com/office/powerpoint/2010/main" val="1869357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00B050"/>
                </a:solidFill>
              </a:rPr>
              <a:t>Activity 3: </a:t>
            </a:r>
            <a:r>
              <a:rPr lang="en-GB" dirty="0" smtClean="0"/>
              <a:t>Project Checkpoint Report </a:t>
            </a:r>
          </a:p>
        </p:txBody>
      </p:sp>
      <p:sp>
        <p:nvSpPr>
          <p:cNvPr id="3" name="Content Placeholder 2"/>
          <p:cNvSpPr>
            <a:spLocks noGrp="1"/>
          </p:cNvSpPr>
          <p:nvPr>
            <p:ph idx="1"/>
          </p:nvPr>
        </p:nvSpPr>
        <p:spPr/>
        <p:txBody>
          <a:bodyPr/>
          <a:lstStyle/>
          <a:p>
            <a:r>
              <a:rPr lang="en-GB" dirty="0" smtClean="0"/>
              <a:t>Issue Log </a:t>
            </a:r>
            <a:endParaRPr lang="en-GB" dirty="0"/>
          </a:p>
        </p:txBody>
      </p:sp>
      <p:pic>
        <p:nvPicPr>
          <p:cNvPr id="4" name="Picture 3"/>
          <p:cNvPicPr>
            <a:picLocks noChangeAspect="1"/>
          </p:cNvPicPr>
          <p:nvPr/>
        </p:nvPicPr>
        <p:blipFill>
          <a:blip r:embed="rId2"/>
          <a:stretch>
            <a:fillRect/>
          </a:stretch>
        </p:blipFill>
        <p:spPr>
          <a:xfrm>
            <a:off x="3586663" y="1609725"/>
            <a:ext cx="7553325" cy="5248275"/>
          </a:xfrm>
          <a:prstGeom prst="rect">
            <a:avLst/>
          </a:prstGeom>
        </p:spPr>
      </p:pic>
    </p:spTree>
    <p:extLst>
      <p:ext uri="{BB962C8B-B14F-4D97-AF65-F5344CB8AC3E}">
        <p14:creationId xmlns:p14="http://schemas.microsoft.com/office/powerpoint/2010/main" val="68293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does the exam consist of? </a:t>
            </a:r>
            <a:endParaRPr lang="en-GB" dirty="0"/>
          </a:p>
        </p:txBody>
      </p:sp>
      <p:sp>
        <p:nvSpPr>
          <p:cNvPr id="3" name="Content Placeholder 2"/>
          <p:cNvSpPr>
            <a:spLocks noGrp="1"/>
          </p:cNvSpPr>
          <p:nvPr>
            <p:ph idx="1"/>
          </p:nvPr>
        </p:nvSpPr>
        <p:spPr/>
        <p:txBody>
          <a:bodyPr/>
          <a:lstStyle/>
          <a:p>
            <a:r>
              <a:rPr lang="en-GB" dirty="0" smtClean="0"/>
              <a:t>Part A:</a:t>
            </a:r>
          </a:p>
          <a:p>
            <a:r>
              <a:rPr lang="en-GB" dirty="0" smtClean="0">
                <a:solidFill>
                  <a:srgbClr val="FF0000"/>
                </a:solidFill>
              </a:rPr>
              <a:t>Activity 1: </a:t>
            </a:r>
            <a:r>
              <a:rPr lang="en-GB" dirty="0" smtClean="0"/>
              <a:t>Project Initiation Document (PID)</a:t>
            </a:r>
          </a:p>
          <a:p>
            <a:r>
              <a:rPr lang="en-GB" dirty="0" smtClean="0">
                <a:solidFill>
                  <a:srgbClr val="FFC000"/>
                </a:solidFill>
              </a:rPr>
              <a:t>Activity 2: </a:t>
            </a:r>
            <a:r>
              <a:rPr lang="en-GB" dirty="0" smtClean="0"/>
              <a:t>Project Planning Documents </a:t>
            </a:r>
          </a:p>
          <a:p>
            <a:endParaRPr lang="en-GB" dirty="0" smtClean="0"/>
          </a:p>
          <a:p>
            <a:r>
              <a:rPr lang="en-GB" dirty="0" smtClean="0"/>
              <a:t>Part B:</a:t>
            </a:r>
          </a:p>
          <a:p>
            <a:r>
              <a:rPr lang="en-GB" dirty="0" smtClean="0">
                <a:solidFill>
                  <a:srgbClr val="00B050"/>
                </a:solidFill>
              </a:rPr>
              <a:t>Activity 3: </a:t>
            </a:r>
            <a:r>
              <a:rPr lang="en-GB" dirty="0" smtClean="0"/>
              <a:t>Project Checkpoint Report </a:t>
            </a:r>
          </a:p>
          <a:p>
            <a:r>
              <a:rPr lang="en-GB" dirty="0" smtClean="0">
                <a:solidFill>
                  <a:srgbClr val="7030A0"/>
                </a:solidFill>
              </a:rPr>
              <a:t>Activity 4: </a:t>
            </a:r>
            <a:r>
              <a:rPr lang="en-GB" dirty="0" smtClean="0"/>
              <a:t>Project Closure Email</a:t>
            </a:r>
            <a:endParaRPr lang="en-GB" dirty="0"/>
          </a:p>
        </p:txBody>
      </p:sp>
    </p:spTree>
    <p:extLst>
      <p:ext uri="{BB962C8B-B14F-4D97-AF65-F5344CB8AC3E}">
        <p14:creationId xmlns:p14="http://schemas.microsoft.com/office/powerpoint/2010/main" val="2239721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00B050"/>
                </a:solidFill>
              </a:rPr>
              <a:t>Activity 3: </a:t>
            </a:r>
            <a:r>
              <a:rPr lang="en-GB" dirty="0" smtClean="0"/>
              <a:t>Project Checkpoint Report </a:t>
            </a:r>
          </a:p>
        </p:txBody>
      </p:sp>
      <p:sp>
        <p:nvSpPr>
          <p:cNvPr id="3" name="Content Placeholder 2"/>
          <p:cNvSpPr>
            <a:spLocks noGrp="1"/>
          </p:cNvSpPr>
          <p:nvPr>
            <p:ph idx="1"/>
          </p:nvPr>
        </p:nvSpPr>
        <p:spPr/>
        <p:txBody>
          <a:bodyPr/>
          <a:lstStyle/>
          <a:p>
            <a:r>
              <a:rPr lang="en-GB" dirty="0" smtClean="0"/>
              <a:t>Lessons Learned</a:t>
            </a:r>
            <a:endParaRPr lang="en-GB" dirty="0"/>
          </a:p>
        </p:txBody>
      </p:sp>
      <p:pic>
        <p:nvPicPr>
          <p:cNvPr id="5" name="Picture 4"/>
          <p:cNvPicPr>
            <a:picLocks noChangeAspect="1"/>
          </p:cNvPicPr>
          <p:nvPr/>
        </p:nvPicPr>
        <p:blipFill>
          <a:blip r:embed="rId2"/>
          <a:stretch>
            <a:fillRect/>
          </a:stretch>
        </p:blipFill>
        <p:spPr>
          <a:xfrm>
            <a:off x="5202404" y="1420019"/>
            <a:ext cx="6696075" cy="5162550"/>
          </a:xfrm>
          <a:prstGeom prst="rect">
            <a:avLst/>
          </a:prstGeom>
        </p:spPr>
      </p:pic>
    </p:spTree>
    <p:extLst>
      <p:ext uri="{BB962C8B-B14F-4D97-AF65-F5344CB8AC3E}">
        <p14:creationId xmlns:p14="http://schemas.microsoft.com/office/powerpoint/2010/main" val="2368258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00B050"/>
                </a:solidFill>
              </a:rPr>
              <a:t>Activity 3: </a:t>
            </a:r>
            <a:r>
              <a:rPr lang="en-GB" dirty="0" smtClean="0"/>
              <a:t>Project Checkpoint Report </a:t>
            </a:r>
          </a:p>
        </p:txBody>
      </p:sp>
      <p:sp>
        <p:nvSpPr>
          <p:cNvPr id="3" name="Content Placeholder 2"/>
          <p:cNvSpPr>
            <a:spLocks noGrp="1"/>
          </p:cNvSpPr>
          <p:nvPr>
            <p:ph idx="1"/>
          </p:nvPr>
        </p:nvSpPr>
        <p:spPr/>
        <p:txBody>
          <a:bodyPr/>
          <a:lstStyle/>
          <a:p>
            <a:r>
              <a:rPr lang="en-GB" dirty="0" smtClean="0"/>
              <a:t>Lessons Learned Part 2</a:t>
            </a:r>
            <a:endParaRPr lang="en-GB" dirty="0"/>
          </a:p>
        </p:txBody>
      </p:sp>
      <p:pic>
        <p:nvPicPr>
          <p:cNvPr id="4" name="Picture 3"/>
          <p:cNvPicPr>
            <a:picLocks noChangeAspect="1"/>
          </p:cNvPicPr>
          <p:nvPr/>
        </p:nvPicPr>
        <p:blipFill>
          <a:blip r:embed="rId2"/>
          <a:stretch>
            <a:fillRect/>
          </a:stretch>
        </p:blipFill>
        <p:spPr>
          <a:xfrm>
            <a:off x="5285373" y="1296235"/>
            <a:ext cx="5821925" cy="5725695"/>
          </a:xfrm>
          <a:prstGeom prst="rect">
            <a:avLst/>
          </a:prstGeom>
        </p:spPr>
      </p:pic>
      <p:sp>
        <p:nvSpPr>
          <p:cNvPr id="6" name="TextBox 5"/>
          <p:cNvSpPr txBox="1"/>
          <p:nvPr/>
        </p:nvSpPr>
        <p:spPr>
          <a:xfrm>
            <a:off x="517359" y="2727921"/>
            <a:ext cx="3846095" cy="2862322"/>
          </a:xfrm>
          <a:prstGeom prst="rect">
            <a:avLst/>
          </a:prstGeom>
          <a:noFill/>
        </p:spPr>
        <p:txBody>
          <a:bodyPr wrap="square" rtlCol="0">
            <a:spAutoFit/>
          </a:bodyPr>
          <a:lstStyle/>
          <a:p>
            <a:r>
              <a:rPr lang="en-GB" dirty="0" smtClean="0"/>
              <a:t>This section should evaluate progress and performance, should inform what changes they would make to future working practices. Discussing communication issues with the team. Areas discussed at the stage, any issues dealt with, any cost saving or additional costs, the impact, timings and the scope of the task, which is set out at the beginning.</a:t>
            </a:r>
            <a:endParaRPr lang="en-GB" dirty="0"/>
          </a:p>
        </p:txBody>
      </p:sp>
    </p:spTree>
    <p:extLst>
      <p:ext uri="{BB962C8B-B14F-4D97-AF65-F5344CB8AC3E}">
        <p14:creationId xmlns:p14="http://schemas.microsoft.com/office/powerpoint/2010/main" val="4028630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00B050"/>
                </a:solidFill>
              </a:rPr>
              <a:t>Activity 3: </a:t>
            </a:r>
            <a:r>
              <a:rPr lang="en-GB" dirty="0" smtClean="0"/>
              <a:t>Project Checkpoint Report </a:t>
            </a:r>
          </a:p>
        </p:txBody>
      </p:sp>
      <p:sp>
        <p:nvSpPr>
          <p:cNvPr id="3" name="Content Placeholder 2"/>
          <p:cNvSpPr>
            <a:spLocks noGrp="1"/>
          </p:cNvSpPr>
          <p:nvPr>
            <p:ph idx="1"/>
          </p:nvPr>
        </p:nvSpPr>
        <p:spPr/>
        <p:txBody>
          <a:bodyPr/>
          <a:lstStyle/>
          <a:p>
            <a:r>
              <a:rPr lang="en-GB" dirty="0" smtClean="0"/>
              <a:t>Lessons Learned </a:t>
            </a:r>
            <a:r>
              <a:rPr lang="en-GB" dirty="0" smtClean="0">
                <a:solidFill>
                  <a:srgbClr val="FF0000"/>
                </a:solidFill>
              </a:rPr>
              <a:t>Example 2</a:t>
            </a:r>
            <a:r>
              <a:rPr lang="en-GB" dirty="0" smtClean="0"/>
              <a:t>:</a:t>
            </a:r>
            <a:endParaRPr lang="en-GB" dirty="0"/>
          </a:p>
        </p:txBody>
      </p:sp>
      <p:pic>
        <p:nvPicPr>
          <p:cNvPr id="5" name="Picture 4"/>
          <p:cNvPicPr>
            <a:picLocks noChangeAspect="1"/>
          </p:cNvPicPr>
          <p:nvPr/>
        </p:nvPicPr>
        <p:blipFill>
          <a:blip r:embed="rId2"/>
          <a:stretch>
            <a:fillRect/>
          </a:stretch>
        </p:blipFill>
        <p:spPr>
          <a:xfrm>
            <a:off x="5491915" y="1690688"/>
            <a:ext cx="6534150" cy="4914900"/>
          </a:xfrm>
          <a:prstGeom prst="rect">
            <a:avLst/>
          </a:prstGeom>
        </p:spPr>
      </p:pic>
      <p:sp>
        <p:nvSpPr>
          <p:cNvPr id="7" name="TextBox 6"/>
          <p:cNvSpPr txBox="1"/>
          <p:nvPr/>
        </p:nvSpPr>
        <p:spPr>
          <a:xfrm>
            <a:off x="545432" y="2454442"/>
            <a:ext cx="4604084" cy="2585323"/>
          </a:xfrm>
          <a:prstGeom prst="rect">
            <a:avLst/>
          </a:prstGeom>
          <a:noFill/>
        </p:spPr>
        <p:txBody>
          <a:bodyPr wrap="square" rtlCol="0">
            <a:spAutoFit/>
          </a:bodyPr>
          <a:lstStyle/>
          <a:p>
            <a:r>
              <a:rPr lang="en-GB" dirty="0"/>
              <a:t>E</a:t>
            </a:r>
            <a:r>
              <a:rPr lang="en-GB" dirty="0" smtClean="0"/>
              <a:t>valuate progress and performance and should inform what changes they would make to future working practices. </a:t>
            </a:r>
          </a:p>
          <a:p>
            <a:endParaRPr lang="en-GB" dirty="0" smtClean="0"/>
          </a:p>
          <a:p>
            <a:r>
              <a:rPr lang="en-GB" dirty="0" smtClean="0"/>
              <a:t>Areas that can be discussed at this stage are any issues dealt with, any cost saving or additional costs, the impact, timings and the scope of the task. Considered the future, what you can transfer to future projects.</a:t>
            </a:r>
            <a:endParaRPr lang="en-GB" dirty="0"/>
          </a:p>
        </p:txBody>
      </p:sp>
    </p:spTree>
    <p:extLst>
      <p:ext uri="{BB962C8B-B14F-4D97-AF65-F5344CB8AC3E}">
        <p14:creationId xmlns:p14="http://schemas.microsoft.com/office/powerpoint/2010/main" val="28756446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 Scheme </a:t>
            </a:r>
            <a:endParaRPr lang="en-GB" dirty="0"/>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332623" y="1825625"/>
            <a:ext cx="11526754" cy="3213680"/>
          </a:xfrm>
          <a:prstGeom prst="rect">
            <a:avLst/>
          </a:prstGeom>
        </p:spPr>
      </p:pic>
    </p:spTree>
    <p:extLst>
      <p:ext uri="{BB962C8B-B14F-4D97-AF65-F5344CB8AC3E}">
        <p14:creationId xmlns:p14="http://schemas.microsoft.com/office/powerpoint/2010/main" val="4578483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7030A0"/>
                </a:solidFill>
              </a:rPr>
              <a:t>Activity 4: </a:t>
            </a:r>
            <a:r>
              <a:rPr lang="en-GB" dirty="0" smtClean="0"/>
              <a:t>Project Closure Email</a:t>
            </a:r>
            <a:endParaRPr lang="en-GB" dirty="0"/>
          </a:p>
        </p:txBody>
      </p:sp>
      <p:sp>
        <p:nvSpPr>
          <p:cNvPr id="3" name="Content Placeholder 2"/>
          <p:cNvSpPr>
            <a:spLocks noGrp="1"/>
          </p:cNvSpPr>
          <p:nvPr>
            <p:ph idx="1"/>
          </p:nvPr>
        </p:nvSpPr>
        <p:spPr>
          <a:xfrm>
            <a:off x="630655" y="1488741"/>
            <a:ext cx="10515600" cy="4351338"/>
          </a:xfrm>
        </p:spPr>
        <p:txBody>
          <a:bodyPr/>
          <a:lstStyle/>
          <a:p>
            <a:r>
              <a:rPr lang="en-GB" dirty="0" smtClean="0"/>
              <a:t>Project Closure Email </a:t>
            </a:r>
            <a:endParaRPr lang="en-GB" dirty="0"/>
          </a:p>
        </p:txBody>
      </p:sp>
      <p:pic>
        <p:nvPicPr>
          <p:cNvPr id="4" name="Picture 3"/>
          <p:cNvPicPr>
            <a:picLocks noChangeAspect="1"/>
          </p:cNvPicPr>
          <p:nvPr/>
        </p:nvPicPr>
        <p:blipFill>
          <a:blip r:embed="rId2"/>
          <a:stretch>
            <a:fillRect/>
          </a:stretch>
        </p:blipFill>
        <p:spPr>
          <a:xfrm>
            <a:off x="5732045" y="1279608"/>
            <a:ext cx="5829300" cy="5838825"/>
          </a:xfrm>
          <a:prstGeom prst="rect">
            <a:avLst/>
          </a:prstGeom>
        </p:spPr>
      </p:pic>
      <p:sp>
        <p:nvSpPr>
          <p:cNvPr id="5" name="TextBox 4"/>
          <p:cNvSpPr txBox="1"/>
          <p:nvPr/>
        </p:nvSpPr>
        <p:spPr>
          <a:xfrm>
            <a:off x="630655" y="2197768"/>
            <a:ext cx="4679282" cy="2862322"/>
          </a:xfrm>
          <a:prstGeom prst="rect">
            <a:avLst/>
          </a:prstGeom>
          <a:noFill/>
        </p:spPr>
        <p:txBody>
          <a:bodyPr wrap="square" rtlCol="0">
            <a:spAutoFit/>
          </a:bodyPr>
          <a:lstStyle/>
          <a:p>
            <a:r>
              <a:rPr lang="en-GB" dirty="0" smtClean="0"/>
              <a:t>There are three main areas, Success criteria is “There is an accurate summary of how quality criteria were met showing an awareness of the scenario throughout”. The second part is review of the project, linking this to the project lifecycle. The third part is summary of lesson learnt. For the success criteria we are expecting you to look at part A of the exam and review if they have met their objectives, and if so how and if not why not,</a:t>
            </a:r>
            <a:endParaRPr lang="en-GB" dirty="0"/>
          </a:p>
        </p:txBody>
      </p:sp>
    </p:spTree>
    <p:extLst>
      <p:ext uri="{BB962C8B-B14F-4D97-AF65-F5344CB8AC3E}">
        <p14:creationId xmlns:p14="http://schemas.microsoft.com/office/powerpoint/2010/main" val="1511673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7030A0"/>
                </a:solidFill>
              </a:rPr>
              <a:t>Activity 4: </a:t>
            </a:r>
            <a:r>
              <a:rPr lang="en-GB" dirty="0" smtClean="0"/>
              <a:t>Project Closure Email</a:t>
            </a:r>
            <a:endParaRPr lang="en-GB" dirty="0"/>
          </a:p>
        </p:txBody>
      </p:sp>
      <p:sp>
        <p:nvSpPr>
          <p:cNvPr id="3" name="Content Placeholder 2"/>
          <p:cNvSpPr>
            <a:spLocks noGrp="1"/>
          </p:cNvSpPr>
          <p:nvPr>
            <p:ph idx="1"/>
          </p:nvPr>
        </p:nvSpPr>
        <p:spPr>
          <a:xfrm>
            <a:off x="630655" y="1488741"/>
            <a:ext cx="10515600" cy="4351338"/>
          </a:xfrm>
        </p:spPr>
        <p:txBody>
          <a:bodyPr/>
          <a:lstStyle/>
          <a:p>
            <a:r>
              <a:rPr lang="en-GB" dirty="0" smtClean="0"/>
              <a:t>Project Evaluation</a:t>
            </a:r>
            <a:endParaRPr lang="en-GB" dirty="0"/>
          </a:p>
        </p:txBody>
      </p:sp>
      <p:pic>
        <p:nvPicPr>
          <p:cNvPr id="6" name="Picture 5"/>
          <p:cNvPicPr>
            <a:picLocks noChangeAspect="1"/>
          </p:cNvPicPr>
          <p:nvPr/>
        </p:nvPicPr>
        <p:blipFill>
          <a:blip r:embed="rId2"/>
          <a:stretch>
            <a:fillRect/>
          </a:stretch>
        </p:blipFill>
        <p:spPr>
          <a:xfrm>
            <a:off x="630655" y="2049379"/>
            <a:ext cx="7219950" cy="1828800"/>
          </a:xfrm>
          <a:prstGeom prst="rect">
            <a:avLst/>
          </a:prstGeom>
        </p:spPr>
      </p:pic>
    </p:spTree>
    <p:extLst>
      <p:ext uri="{BB962C8B-B14F-4D97-AF65-F5344CB8AC3E}">
        <p14:creationId xmlns:p14="http://schemas.microsoft.com/office/powerpoint/2010/main" val="405649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7030A0"/>
                </a:solidFill>
              </a:rPr>
              <a:t>Activity 4: </a:t>
            </a:r>
            <a:r>
              <a:rPr lang="en-GB" dirty="0" smtClean="0"/>
              <a:t>Project Closure Email</a:t>
            </a:r>
            <a:endParaRPr lang="en-GB" dirty="0"/>
          </a:p>
        </p:txBody>
      </p:sp>
      <p:sp>
        <p:nvSpPr>
          <p:cNvPr id="3" name="Content Placeholder 2"/>
          <p:cNvSpPr>
            <a:spLocks noGrp="1"/>
          </p:cNvSpPr>
          <p:nvPr>
            <p:ph idx="1"/>
          </p:nvPr>
        </p:nvSpPr>
        <p:spPr>
          <a:xfrm>
            <a:off x="630655" y="1488741"/>
            <a:ext cx="10515600" cy="4351338"/>
          </a:xfrm>
        </p:spPr>
        <p:txBody>
          <a:bodyPr/>
          <a:lstStyle/>
          <a:p>
            <a:r>
              <a:rPr lang="en-GB" dirty="0" smtClean="0"/>
              <a:t>Project Evaluation</a:t>
            </a:r>
            <a:endParaRPr lang="en-GB" dirty="0"/>
          </a:p>
        </p:txBody>
      </p:sp>
      <p:pic>
        <p:nvPicPr>
          <p:cNvPr id="5" name="Picture 4"/>
          <p:cNvPicPr>
            <a:picLocks noChangeAspect="1"/>
          </p:cNvPicPr>
          <p:nvPr/>
        </p:nvPicPr>
        <p:blipFill>
          <a:blip r:embed="rId2"/>
          <a:stretch>
            <a:fillRect/>
          </a:stretch>
        </p:blipFill>
        <p:spPr>
          <a:xfrm>
            <a:off x="6417845" y="1360404"/>
            <a:ext cx="5143500" cy="5857875"/>
          </a:xfrm>
          <a:prstGeom prst="rect">
            <a:avLst/>
          </a:prstGeom>
        </p:spPr>
      </p:pic>
      <p:sp>
        <p:nvSpPr>
          <p:cNvPr id="4" name="TextBox 3"/>
          <p:cNvSpPr txBox="1"/>
          <p:nvPr/>
        </p:nvSpPr>
        <p:spPr>
          <a:xfrm>
            <a:off x="630655" y="2454442"/>
            <a:ext cx="4791577" cy="1754326"/>
          </a:xfrm>
          <a:prstGeom prst="rect">
            <a:avLst/>
          </a:prstGeom>
          <a:noFill/>
        </p:spPr>
        <p:txBody>
          <a:bodyPr wrap="square" rtlCol="0">
            <a:spAutoFit/>
          </a:bodyPr>
          <a:lstStyle/>
          <a:p>
            <a:r>
              <a:rPr lang="en-GB" dirty="0" smtClean="0"/>
              <a:t>For the review of the project, after the project has closed, there is opportunity to determine project success you are expected to give a relevant and well-balanced review. Discussing the various stages of the project lifecycle or elements.</a:t>
            </a:r>
            <a:endParaRPr lang="en-GB" dirty="0"/>
          </a:p>
        </p:txBody>
      </p:sp>
    </p:spTree>
    <p:extLst>
      <p:ext uri="{BB962C8B-B14F-4D97-AF65-F5344CB8AC3E}">
        <p14:creationId xmlns:p14="http://schemas.microsoft.com/office/powerpoint/2010/main" val="3021847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 Scheme</a:t>
            </a:r>
            <a:endParaRPr lang="en-GB" dirty="0"/>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353929" y="1690688"/>
            <a:ext cx="11484142" cy="5141764"/>
          </a:xfrm>
          <a:prstGeom prst="rect">
            <a:avLst/>
          </a:prstGeom>
        </p:spPr>
      </p:pic>
    </p:spTree>
    <p:extLst>
      <p:ext uri="{BB962C8B-B14F-4D97-AF65-F5344CB8AC3E}">
        <p14:creationId xmlns:p14="http://schemas.microsoft.com/office/powerpoint/2010/main" val="4193043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 Scheme</a:t>
            </a:r>
            <a:endParaRPr lang="en-GB" dirty="0"/>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353929" y="1690688"/>
            <a:ext cx="11484142" cy="5141764"/>
          </a:xfrm>
          <a:prstGeom prst="rect">
            <a:avLst/>
          </a:prstGeom>
        </p:spPr>
      </p:pic>
    </p:spTree>
    <p:extLst>
      <p:ext uri="{BB962C8B-B14F-4D97-AF65-F5344CB8AC3E}">
        <p14:creationId xmlns:p14="http://schemas.microsoft.com/office/powerpoint/2010/main" val="1341684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 Scheme </a:t>
            </a:r>
            <a:endParaRPr lang="en-GB" dirty="0"/>
          </a:p>
        </p:txBody>
      </p:sp>
      <p:sp>
        <p:nvSpPr>
          <p:cNvPr id="3" name="Content Placeholder 2"/>
          <p:cNvSpPr>
            <a:spLocks noGrp="1"/>
          </p:cNvSpPr>
          <p:nvPr>
            <p:ph idx="1"/>
          </p:nvPr>
        </p:nvSpPr>
        <p:spPr/>
        <p:txBody>
          <a:bodyPr/>
          <a:lstStyle/>
          <a:p>
            <a:endParaRPr lang="en-GB" dirty="0"/>
          </a:p>
        </p:txBody>
      </p:sp>
      <p:pic>
        <p:nvPicPr>
          <p:cNvPr id="4" name="Picture 3"/>
          <p:cNvPicPr>
            <a:picLocks noChangeAspect="1"/>
          </p:cNvPicPr>
          <p:nvPr/>
        </p:nvPicPr>
        <p:blipFill>
          <a:blip r:embed="rId2"/>
          <a:stretch>
            <a:fillRect/>
          </a:stretch>
        </p:blipFill>
        <p:spPr>
          <a:xfrm>
            <a:off x="763971" y="1436013"/>
            <a:ext cx="10664058" cy="5421987"/>
          </a:xfrm>
          <a:prstGeom prst="rect">
            <a:avLst/>
          </a:prstGeom>
        </p:spPr>
      </p:pic>
    </p:spTree>
    <p:extLst>
      <p:ext uri="{BB962C8B-B14F-4D97-AF65-F5344CB8AC3E}">
        <p14:creationId xmlns:p14="http://schemas.microsoft.com/office/powerpoint/2010/main" val="3600645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461"/>
            <a:ext cx="10515600" cy="1325563"/>
          </a:xfrm>
        </p:spPr>
        <p:txBody>
          <a:bodyPr/>
          <a:lstStyle/>
          <a:p>
            <a:r>
              <a:rPr lang="en-GB" dirty="0" smtClean="0">
                <a:solidFill>
                  <a:srgbClr val="FF0000"/>
                </a:solidFill>
              </a:rPr>
              <a:t>Activity 1: </a:t>
            </a:r>
            <a:r>
              <a:rPr lang="en-GB" dirty="0" smtClean="0"/>
              <a:t>Project Initiation Document (PID)</a:t>
            </a:r>
            <a:endParaRPr lang="en-GB" dirty="0"/>
          </a:p>
        </p:txBody>
      </p:sp>
      <p:pic>
        <p:nvPicPr>
          <p:cNvPr id="4" name="Picture 3"/>
          <p:cNvPicPr>
            <a:picLocks noChangeAspect="1"/>
          </p:cNvPicPr>
          <p:nvPr/>
        </p:nvPicPr>
        <p:blipFill>
          <a:blip r:embed="rId2"/>
          <a:stretch>
            <a:fillRect/>
          </a:stretch>
        </p:blipFill>
        <p:spPr>
          <a:xfrm>
            <a:off x="517608" y="885825"/>
            <a:ext cx="5991225" cy="5972175"/>
          </a:xfrm>
          <a:prstGeom prst="rect">
            <a:avLst/>
          </a:prstGeom>
        </p:spPr>
      </p:pic>
      <p:sp>
        <p:nvSpPr>
          <p:cNvPr id="5" name="TextBox 4"/>
          <p:cNvSpPr txBox="1"/>
          <p:nvPr/>
        </p:nvSpPr>
        <p:spPr>
          <a:xfrm>
            <a:off x="6817895" y="1277102"/>
            <a:ext cx="4924926" cy="5632311"/>
          </a:xfrm>
          <a:prstGeom prst="rect">
            <a:avLst/>
          </a:prstGeom>
          <a:noFill/>
        </p:spPr>
        <p:txBody>
          <a:bodyPr wrap="square" rtlCol="0">
            <a:spAutoFit/>
          </a:bodyPr>
          <a:lstStyle/>
          <a:p>
            <a:r>
              <a:rPr lang="en-GB" dirty="0" smtClean="0"/>
              <a:t>Project start and end dates should be given on the exam paper. The names of everyone involved should be given in the form of some form of structure chart/role and responsibilities. </a:t>
            </a:r>
          </a:p>
          <a:p>
            <a:endParaRPr lang="en-GB" dirty="0"/>
          </a:p>
          <a:p>
            <a:r>
              <a:rPr lang="en-GB" dirty="0" smtClean="0"/>
              <a:t>You need to cherry pick the information and add it to the start of the PID document.</a:t>
            </a:r>
          </a:p>
          <a:p>
            <a:endParaRPr lang="en-GB" dirty="0"/>
          </a:p>
          <a:p>
            <a:r>
              <a:rPr lang="en-GB" dirty="0" smtClean="0"/>
              <a:t>Where the document has been “redacted” (blanked out the author) that’s where YOUR names goes. </a:t>
            </a:r>
          </a:p>
          <a:p>
            <a:endParaRPr lang="en-GB" dirty="0"/>
          </a:p>
          <a:p>
            <a:r>
              <a:rPr lang="en-GB" dirty="0" smtClean="0"/>
              <a:t>The “Document Details” is where you list each elements of the PID document, you do this with who the author is of this section (YOU). You do this so later you can potentially modify individual sections. </a:t>
            </a:r>
          </a:p>
          <a:p>
            <a:endParaRPr lang="en-GB" dirty="0"/>
          </a:p>
          <a:p>
            <a:r>
              <a:rPr lang="en-GB" dirty="0" smtClean="0"/>
              <a:t>Lastly, approvals in the individual who wants the project. </a:t>
            </a:r>
            <a:endParaRPr lang="en-GB" dirty="0"/>
          </a:p>
        </p:txBody>
      </p:sp>
    </p:spTree>
    <p:extLst>
      <p:ext uri="{BB962C8B-B14F-4D97-AF65-F5344CB8AC3E}">
        <p14:creationId xmlns:p14="http://schemas.microsoft.com/office/powerpoint/2010/main" val="2685176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F0000"/>
                </a:solidFill>
              </a:rPr>
              <a:t>Activity 1: </a:t>
            </a:r>
            <a:r>
              <a:rPr lang="en-GB" dirty="0" smtClean="0"/>
              <a:t>Project Initiation Document (PID)</a:t>
            </a:r>
            <a:endParaRPr lang="en-GB" dirty="0"/>
          </a:p>
        </p:txBody>
      </p:sp>
      <p:sp>
        <p:nvSpPr>
          <p:cNvPr id="3" name="Content Placeholder 2"/>
          <p:cNvSpPr>
            <a:spLocks noGrp="1"/>
          </p:cNvSpPr>
          <p:nvPr>
            <p:ph idx="1"/>
          </p:nvPr>
        </p:nvSpPr>
        <p:spPr/>
        <p:txBody>
          <a:bodyPr>
            <a:normAutofit lnSpcReduction="10000"/>
          </a:bodyPr>
          <a:lstStyle/>
          <a:p>
            <a:r>
              <a:rPr lang="en-GB" dirty="0" smtClean="0"/>
              <a:t>Distributions </a:t>
            </a:r>
          </a:p>
          <a:p>
            <a:endParaRPr lang="en-GB" dirty="0"/>
          </a:p>
          <a:p>
            <a:r>
              <a:rPr lang="en-GB" dirty="0" smtClean="0"/>
              <a:t>Purpose of the Project Initiation Document </a:t>
            </a:r>
          </a:p>
          <a:p>
            <a:endParaRPr lang="en-GB" dirty="0"/>
          </a:p>
          <a:p>
            <a:r>
              <a:rPr lang="en-GB" dirty="0" smtClean="0"/>
              <a:t>Project Aims </a:t>
            </a:r>
          </a:p>
          <a:p>
            <a:endParaRPr lang="en-GB" dirty="0"/>
          </a:p>
          <a:p>
            <a:r>
              <a:rPr lang="en-GB" dirty="0" smtClean="0"/>
              <a:t>Project Management and Control </a:t>
            </a:r>
          </a:p>
          <a:p>
            <a:endParaRPr lang="en-GB" dirty="0"/>
          </a:p>
          <a:p>
            <a:r>
              <a:rPr lang="en-GB" dirty="0" smtClean="0"/>
              <a:t>Background to the propose work</a:t>
            </a:r>
            <a:endParaRPr lang="en-GB" dirty="0"/>
          </a:p>
        </p:txBody>
      </p:sp>
    </p:spTree>
    <p:extLst>
      <p:ext uri="{BB962C8B-B14F-4D97-AF65-F5344CB8AC3E}">
        <p14:creationId xmlns:p14="http://schemas.microsoft.com/office/powerpoint/2010/main" val="2924418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F0000"/>
                </a:solidFill>
              </a:rPr>
              <a:t>Activity 1: </a:t>
            </a:r>
            <a:r>
              <a:rPr lang="en-GB" dirty="0" smtClean="0"/>
              <a:t>Project Initiation Document (PID)</a:t>
            </a:r>
            <a:endParaRPr lang="en-GB" dirty="0"/>
          </a:p>
        </p:txBody>
      </p:sp>
      <p:sp>
        <p:nvSpPr>
          <p:cNvPr id="3" name="Content Placeholder 2"/>
          <p:cNvSpPr>
            <a:spLocks noGrp="1"/>
          </p:cNvSpPr>
          <p:nvPr>
            <p:ph idx="1"/>
          </p:nvPr>
        </p:nvSpPr>
        <p:spPr/>
        <p:txBody>
          <a:bodyPr/>
          <a:lstStyle/>
          <a:p>
            <a:r>
              <a:rPr lang="en-GB" dirty="0" smtClean="0"/>
              <a:t>Purpose of the project </a:t>
            </a:r>
          </a:p>
          <a:p>
            <a:endParaRPr lang="en-GB" dirty="0"/>
          </a:p>
          <a:p>
            <a:r>
              <a:rPr lang="en-GB" dirty="0" smtClean="0"/>
              <a:t>Responsibilities </a:t>
            </a:r>
          </a:p>
          <a:p>
            <a:endParaRPr lang="en-GB" dirty="0"/>
          </a:p>
          <a:p>
            <a:r>
              <a:rPr lang="en-GB" dirty="0" smtClean="0"/>
              <a:t>Materials </a:t>
            </a:r>
          </a:p>
          <a:p>
            <a:endParaRPr lang="en-GB" dirty="0"/>
          </a:p>
          <a:p>
            <a:endParaRPr lang="en-GB" dirty="0"/>
          </a:p>
        </p:txBody>
      </p:sp>
    </p:spTree>
    <p:extLst>
      <p:ext uri="{BB962C8B-B14F-4D97-AF65-F5344CB8AC3E}">
        <p14:creationId xmlns:p14="http://schemas.microsoft.com/office/powerpoint/2010/main" val="937038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F0000"/>
                </a:solidFill>
              </a:rPr>
              <a:t>Activity 1: </a:t>
            </a:r>
            <a:r>
              <a:rPr lang="en-GB" dirty="0" smtClean="0"/>
              <a:t>Project Initiation Document (PID)</a:t>
            </a:r>
            <a:endParaRPr lang="en-GB" dirty="0"/>
          </a:p>
        </p:txBody>
      </p:sp>
      <p:sp>
        <p:nvSpPr>
          <p:cNvPr id="3" name="Content Placeholder 2"/>
          <p:cNvSpPr>
            <a:spLocks noGrp="1"/>
          </p:cNvSpPr>
          <p:nvPr>
            <p:ph idx="1"/>
          </p:nvPr>
        </p:nvSpPr>
        <p:spPr>
          <a:xfrm>
            <a:off x="333409" y="1363398"/>
            <a:ext cx="10515600" cy="4351338"/>
          </a:xfrm>
        </p:spPr>
        <p:txBody>
          <a:bodyPr/>
          <a:lstStyle/>
          <a:p>
            <a:r>
              <a:rPr lang="en-GB" dirty="0" smtClean="0"/>
              <a:t>Objectives </a:t>
            </a:r>
          </a:p>
          <a:p>
            <a:endParaRPr lang="en-GB" dirty="0"/>
          </a:p>
          <a:p>
            <a:endParaRPr lang="en-GB" dirty="0"/>
          </a:p>
        </p:txBody>
      </p:sp>
      <p:pic>
        <p:nvPicPr>
          <p:cNvPr id="4" name="Picture 3"/>
          <p:cNvPicPr>
            <a:picLocks noChangeAspect="1"/>
          </p:cNvPicPr>
          <p:nvPr/>
        </p:nvPicPr>
        <p:blipFill>
          <a:blip r:embed="rId2"/>
          <a:stretch>
            <a:fillRect/>
          </a:stretch>
        </p:blipFill>
        <p:spPr>
          <a:xfrm>
            <a:off x="264629" y="2519906"/>
            <a:ext cx="5476875" cy="4057650"/>
          </a:xfrm>
          <a:prstGeom prst="rect">
            <a:avLst/>
          </a:prstGeom>
        </p:spPr>
      </p:pic>
      <p:pic>
        <p:nvPicPr>
          <p:cNvPr id="5" name="Picture 4"/>
          <p:cNvPicPr>
            <a:picLocks noChangeAspect="1"/>
          </p:cNvPicPr>
          <p:nvPr/>
        </p:nvPicPr>
        <p:blipFill>
          <a:blip r:embed="rId3"/>
          <a:stretch>
            <a:fillRect/>
          </a:stretch>
        </p:blipFill>
        <p:spPr>
          <a:xfrm>
            <a:off x="6315075" y="1825625"/>
            <a:ext cx="5612296" cy="4825332"/>
          </a:xfrm>
          <a:prstGeom prst="rect">
            <a:avLst/>
          </a:prstGeom>
        </p:spPr>
      </p:pic>
      <p:sp>
        <p:nvSpPr>
          <p:cNvPr id="6" name="TextBox 5"/>
          <p:cNvSpPr txBox="1"/>
          <p:nvPr/>
        </p:nvSpPr>
        <p:spPr>
          <a:xfrm>
            <a:off x="1706914" y="2190828"/>
            <a:ext cx="8069179" cy="523220"/>
          </a:xfrm>
          <a:prstGeom prst="rect">
            <a:avLst/>
          </a:prstGeom>
          <a:noFill/>
        </p:spPr>
        <p:txBody>
          <a:bodyPr wrap="square" rtlCol="0">
            <a:spAutoFit/>
          </a:bodyPr>
          <a:lstStyle/>
          <a:p>
            <a:r>
              <a:rPr lang="en-GB" sz="2800" b="1" dirty="0" smtClean="0"/>
              <a:t>Example 1:</a:t>
            </a:r>
            <a:endParaRPr lang="en-GB" sz="2800" b="1" dirty="0"/>
          </a:p>
        </p:txBody>
      </p:sp>
      <p:sp>
        <p:nvSpPr>
          <p:cNvPr id="7" name="TextBox 6"/>
          <p:cNvSpPr txBox="1"/>
          <p:nvPr/>
        </p:nvSpPr>
        <p:spPr>
          <a:xfrm>
            <a:off x="7762808" y="1302405"/>
            <a:ext cx="8069179" cy="523220"/>
          </a:xfrm>
          <a:prstGeom prst="rect">
            <a:avLst/>
          </a:prstGeom>
          <a:noFill/>
        </p:spPr>
        <p:txBody>
          <a:bodyPr wrap="square" rtlCol="0">
            <a:spAutoFit/>
          </a:bodyPr>
          <a:lstStyle/>
          <a:p>
            <a:r>
              <a:rPr lang="en-GB" sz="2800" b="1" dirty="0" smtClean="0"/>
              <a:t>Example 2:</a:t>
            </a:r>
            <a:endParaRPr lang="en-GB" sz="2800" b="1" dirty="0"/>
          </a:p>
        </p:txBody>
      </p:sp>
    </p:spTree>
    <p:extLst>
      <p:ext uri="{BB962C8B-B14F-4D97-AF65-F5344CB8AC3E}">
        <p14:creationId xmlns:p14="http://schemas.microsoft.com/office/powerpoint/2010/main" val="2209691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F0000"/>
                </a:solidFill>
              </a:rPr>
              <a:t>Activity 1: </a:t>
            </a:r>
            <a:r>
              <a:rPr lang="en-GB" dirty="0" smtClean="0"/>
              <a:t>Project Initiation Document (PID)</a:t>
            </a:r>
            <a:endParaRPr lang="en-GB" dirty="0"/>
          </a:p>
        </p:txBody>
      </p:sp>
      <p:sp>
        <p:nvSpPr>
          <p:cNvPr id="3" name="Content Placeholder 2"/>
          <p:cNvSpPr>
            <a:spLocks noGrp="1"/>
          </p:cNvSpPr>
          <p:nvPr>
            <p:ph idx="1"/>
          </p:nvPr>
        </p:nvSpPr>
        <p:spPr/>
        <p:txBody>
          <a:bodyPr/>
          <a:lstStyle/>
          <a:p>
            <a:r>
              <a:rPr lang="en-GB" dirty="0" smtClean="0"/>
              <a:t>Scope </a:t>
            </a:r>
          </a:p>
          <a:p>
            <a:endParaRPr lang="en-GB" dirty="0"/>
          </a:p>
          <a:p>
            <a:endParaRPr lang="en-GB" dirty="0"/>
          </a:p>
        </p:txBody>
      </p:sp>
      <p:pic>
        <p:nvPicPr>
          <p:cNvPr id="4" name="Picture 3"/>
          <p:cNvPicPr>
            <a:picLocks noChangeAspect="1"/>
          </p:cNvPicPr>
          <p:nvPr/>
        </p:nvPicPr>
        <p:blipFill>
          <a:blip r:embed="rId2"/>
          <a:stretch>
            <a:fillRect/>
          </a:stretch>
        </p:blipFill>
        <p:spPr>
          <a:xfrm>
            <a:off x="838200" y="2377490"/>
            <a:ext cx="7029450" cy="4124325"/>
          </a:xfrm>
          <a:prstGeom prst="rect">
            <a:avLst/>
          </a:prstGeom>
        </p:spPr>
      </p:pic>
      <p:sp>
        <p:nvSpPr>
          <p:cNvPr id="5" name="TextBox 4"/>
          <p:cNvSpPr txBox="1"/>
          <p:nvPr/>
        </p:nvSpPr>
        <p:spPr>
          <a:xfrm>
            <a:off x="8021053" y="1502688"/>
            <a:ext cx="3332747" cy="5355312"/>
          </a:xfrm>
          <a:prstGeom prst="rect">
            <a:avLst/>
          </a:prstGeom>
          <a:noFill/>
        </p:spPr>
        <p:txBody>
          <a:bodyPr wrap="square" rtlCol="0">
            <a:spAutoFit/>
          </a:bodyPr>
          <a:lstStyle/>
          <a:p>
            <a:r>
              <a:rPr lang="en-GB" dirty="0" smtClean="0"/>
              <a:t>The project scope should define the work to be performed to deliver the product, with specified features and functions; this can include tools and techniques and sometimes the characteristics of the product. The scope should define the agreed limits of a project, for example, the project may agree to provide the Server and user database but might not provide ongoing support and maintenance. These facts should be defined in the scope section. The example has met this well by focusing on the product features and functions and providing some limitations.</a:t>
            </a:r>
            <a:endParaRPr lang="en-GB" dirty="0"/>
          </a:p>
        </p:txBody>
      </p:sp>
    </p:spTree>
    <p:extLst>
      <p:ext uri="{BB962C8B-B14F-4D97-AF65-F5344CB8AC3E}">
        <p14:creationId xmlns:p14="http://schemas.microsoft.com/office/powerpoint/2010/main" val="1053413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F0000"/>
                </a:solidFill>
              </a:rPr>
              <a:t>Activity 1: </a:t>
            </a:r>
            <a:r>
              <a:rPr lang="en-GB" dirty="0" smtClean="0"/>
              <a:t>Project Initiation Document (PID)</a:t>
            </a:r>
            <a:endParaRPr lang="en-GB" dirty="0"/>
          </a:p>
        </p:txBody>
      </p:sp>
      <p:sp>
        <p:nvSpPr>
          <p:cNvPr id="3" name="Content Placeholder 2"/>
          <p:cNvSpPr>
            <a:spLocks noGrp="1"/>
          </p:cNvSpPr>
          <p:nvPr>
            <p:ph idx="1"/>
          </p:nvPr>
        </p:nvSpPr>
        <p:spPr/>
        <p:txBody>
          <a:bodyPr/>
          <a:lstStyle/>
          <a:p>
            <a:r>
              <a:rPr lang="en-GB" dirty="0" smtClean="0"/>
              <a:t>Business Case </a:t>
            </a:r>
          </a:p>
          <a:p>
            <a:endParaRPr lang="en-GB" dirty="0"/>
          </a:p>
          <a:p>
            <a:endParaRPr lang="en-GB" dirty="0"/>
          </a:p>
        </p:txBody>
      </p:sp>
    </p:spTree>
    <p:extLst>
      <p:ext uri="{BB962C8B-B14F-4D97-AF65-F5344CB8AC3E}">
        <p14:creationId xmlns:p14="http://schemas.microsoft.com/office/powerpoint/2010/main" val="870850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212369055718C46855CCD85896197DC" ma:contentTypeVersion="10" ma:contentTypeDescription="Create a new document." ma:contentTypeScope="" ma:versionID="eb32e9f8bbefba164720c7272399a876">
  <xsd:schema xmlns:xsd="http://www.w3.org/2001/XMLSchema" xmlns:xs="http://www.w3.org/2001/XMLSchema" xmlns:p="http://schemas.microsoft.com/office/2006/metadata/properties" xmlns:ns2="9630ed83-aaff-4954-884a-20fed4b8e6bd" targetNamespace="http://schemas.microsoft.com/office/2006/metadata/properties" ma:root="true" ma:fieldsID="2ff1ee8dbfe936a67ff07a1d5b715deb" ns2:_="">
    <xsd:import namespace="9630ed83-aaff-4954-884a-20fed4b8e6b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30ed83-aaff-4954-884a-20fed4b8e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526603-0B7F-4D3F-A96B-E4E101352255}">
  <ds:schemaRefs>
    <ds:schemaRef ds:uri="http://schemas.microsoft.com/sharepoint/v3/contenttype/forms"/>
  </ds:schemaRefs>
</ds:datastoreItem>
</file>

<file path=customXml/itemProps2.xml><?xml version="1.0" encoding="utf-8"?>
<ds:datastoreItem xmlns:ds="http://schemas.openxmlformats.org/officeDocument/2006/customXml" ds:itemID="{A9877CF1-279B-4C2D-B204-3169F92F99E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58340513-39ca-4684-a97c-af1d9d534222"/>
    <ds:schemaRef ds:uri="40a14cd6-1dd1-412f-8040-af338b617899"/>
    <ds:schemaRef ds:uri="http://www.w3.org/XML/1998/namespace"/>
    <ds:schemaRef ds:uri="http://purl.org/dc/dcmitype/"/>
  </ds:schemaRefs>
</ds:datastoreItem>
</file>

<file path=customXml/itemProps3.xml><?xml version="1.0" encoding="utf-8"?>
<ds:datastoreItem xmlns:ds="http://schemas.openxmlformats.org/officeDocument/2006/customXml" ds:itemID="{641E2810-1372-4D0D-81BF-A2C0997D04E6}"/>
</file>

<file path=docProps/app.xml><?xml version="1.0" encoding="utf-8"?>
<Properties xmlns="http://schemas.openxmlformats.org/officeDocument/2006/extended-properties" xmlns:vt="http://schemas.openxmlformats.org/officeDocument/2006/docPropsVTypes">
  <TotalTime>437</TotalTime>
  <Words>1143</Words>
  <Application>Microsoft Office PowerPoint</Application>
  <PresentationFormat>Widescreen</PresentationFormat>
  <Paragraphs>142</Paragraphs>
  <Slides>39</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Office Theme</vt:lpstr>
      <vt:lpstr>Unit 3 – Project </vt:lpstr>
      <vt:lpstr>Pass/Merit/Distinction </vt:lpstr>
      <vt:lpstr>What does the exam consist of? </vt:lpstr>
      <vt:lpstr>Activity 1: Project Initiation Document (PID)</vt:lpstr>
      <vt:lpstr>Activity 1: Project Initiation Document (PID)</vt:lpstr>
      <vt:lpstr>Activity 1: Project Initiation Document (PID)</vt:lpstr>
      <vt:lpstr>Activity 1: Project Initiation Document (PID)</vt:lpstr>
      <vt:lpstr>Activity 1: Project Initiation Document (PID)</vt:lpstr>
      <vt:lpstr>Activity 1: Project Initiation Document (PID)</vt:lpstr>
      <vt:lpstr>Activity 1: Project Initiation Document (PID)</vt:lpstr>
      <vt:lpstr>Activity 1: Project Initiation Document (PID)</vt:lpstr>
      <vt:lpstr>Activity 1: Project Initiation Document (PID)</vt:lpstr>
      <vt:lpstr>Activity 1: Project Initiation Document (PID)</vt:lpstr>
      <vt:lpstr>Activity 1: Project Initiation Document (PID)</vt:lpstr>
      <vt:lpstr>Activity 1: Project Initiation Document (PID)</vt:lpstr>
      <vt:lpstr>Activity 1: Project Initiation Document (PID)</vt:lpstr>
      <vt:lpstr>Mark Scheme for PID</vt:lpstr>
      <vt:lpstr>Mark Scheme for PID – Risk/Communication</vt:lpstr>
      <vt:lpstr>Activity 2: Project Planning Documents  </vt:lpstr>
      <vt:lpstr>Activity 2: Project Planning Documents  </vt:lpstr>
      <vt:lpstr> How to create a Gantt chart</vt:lpstr>
      <vt:lpstr>Activity 2: Project Planning Documents </vt:lpstr>
      <vt:lpstr>Activity 2: Project Planning Documents </vt:lpstr>
      <vt:lpstr>Activity 2: Project Planning Documents </vt:lpstr>
      <vt:lpstr>Mark Scheme </vt:lpstr>
      <vt:lpstr>PART B</vt:lpstr>
      <vt:lpstr>Activity 3: Project Checkpoint Report </vt:lpstr>
      <vt:lpstr>Activity 3: Project Checkpoint Report </vt:lpstr>
      <vt:lpstr>Activity 3: Project Checkpoint Report </vt:lpstr>
      <vt:lpstr>Activity 3: Project Checkpoint Report </vt:lpstr>
      <vt:lpstr>Activity 3: Project Checkpoint Report </vt:lpstr>
      <vt:lpstr>Activity 3: Project Checkpoint Report </vt:lpstr>
      <vt:lpstr>Mark Scheme </vt:lpstr>
      <vt:lpstr>Activity 4: Project Closure Email</vt:lpstr>
      <vt:lpstr>Activity 4: Project Closure Email</vt:lpstr>
      <vt:lpstr>Activity 4: Project Closure Email</vt:lpstr>
      <vt:lpstr>Mark Scheme</vt:lpstr>
      <vt:lpstr>Mark Scheme</vt:lpstr>
      <vt:lpstr>Mark Scheme </vt:lpstr>
    </vt:vector>
  </TitlesOfParts>
  <Company>Tameside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3 – Project</dc:title>
  <dc:creator>Kris Leeson</dc:creator>
  <cp:lastModifiedBy>Saima Farhan</cp:lastModifiedBy>
  <cp:revision>14</cp:revision>
  <dcterms:created xsi:type="dcterms:W3CDTF">2022-03-23T10:24:43Z</dcterms:created>
  <dcterms:modified xsi:type="dcterms:W3CDTF">2022-09-06T20:22:29Z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0x010100E212369055718C46855CCD85896197DC</vt:lpwstr>
  </property>
</Properties>
</file>